
<file path=[Content_Types].xml><?xml version="1.0" encoding="utf-8"?>
<Types xmlns="http://schemas.openxmlformats.org/package/2006/content-types">
  <Default Extension="jpeg" ContentType="image/jpeg"/>
  <Default Extension="png" ContentType="image/png"/>
  <Default Extension="wdp" ContentType="image/vnd.ms-photo"/>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
  </p:notesMasterIdLst>
  <p:sldIdLst>
    <p:sldId id="409" r:id="rId3"/>
    <p:sldId id="412" r:id="rId4"/>
    <p:sldId id="411" r:id="rId5"/>
    <p:sldId id="410" r:id="rId6"/>
    <p:sldId id="448" r:id="rId7"/>
    <p:sldId id="449" r:id="rId9"/>
    <p:sldId id="450" r:id="rId10"/>
    <p:sldId id="415" r:id="rId11"/>
    <p:sldId id="416" r:id="rId12"/>
    <p:sldId id="417" r:id="rId13"/>
    <p:sldId id="422" r:id="rId14"/>
    <p:sldId id="424" r:id="rId15"/>
    <p:sldId id="421" r:id="rId16"/>
    <p:sldId id="479" r:id="rId17"/>
    <p:sldId id="425" r:id="rId18"/>
    <p:sldId id="426" r:id="rId19"/>
    <p:sldId id="427" r:id="rId20"/>
    <p:sldId id="428" r:id="rId21"/>
    <p:sldId id="430" r:id="rId22"/>
    <p:sldId id="431" r:id="rId23"/>
    <p:sldId id="432" r:id="rId24"/>
    <p:sldId id="433" r:id="rId25"/>
    <p:sldId id="434" r:id="rId26"/>
    <p:sldId id="435" r:id="rId27"/>
    <p:sldId id="439" r:id="rId28"/>
    <p:sldId id="478" r:id="rId29"/>
    <p:sldId id="440" r:id="rId30"/>
    <p:sldId id="441" r:id="rId31"/>
    <p:sldId id="442" r:id="rId32"/>
    <p:sldId id="443" r:id="rId33"/>
    <p:sldId id="447" r:id="rId34"/>
  </p:sldIdLst>
  <p:sldSz cx="12192000" cy="6858000"/>
  <p:notesSz cx="6858000" cy="9144000"/>
  <p:custDataLst>
    <p:tags r:id="rId3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0" clrIdx="0"/>
  <p:cmAuthor id="2" name="郭小球~" initials="郭小球~" lastIdx="0"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78" d="100"/>
          <a:sy n="78" d="100"/>
        </p:scale>
        <p:origin x="696" y="84"/>
      </p:cViewPr>
      <p:guideLst>
        <p:guide orient="horz" pos="2203"/>
        <p:guide pos="3915"/>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notesMaster" Target="notesMasters/notesMaster1.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9" Type="http://schemas.openxmlformats.org/officeDocument/2006/relationships/tags" Target="tags/tag67.xml"/><Relationship Id="rId38" Type="http://schemas.openxmlformats.org/officeDocument/2006/relationships/commentAuthors" Target="commentAuthors.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11.png>
</file>

<file path=ppt/media/image12.png>
</file>

<file path=ppt/media/image13.png>
</file>

<file path=ppt/media/image14.jpeg>
</file>

<file path=ppt/media/image15.jpeg>
</file>

<file path=ppt/media/image16.jpeg>
</file>

<file path=ppt/media/image17.png>
</file>

<file path=ppt/media/image18.jpeg>
</file>

<file path=ppt/media/image19.png>
</file>

<file path=ppt/media/image2.png>
</file>

<file path=ppt/media/image20.png>
</file>

<file path=ppt/media/image21.jpeg>
</file>

<file path=ppt/media/image22.jpeg>
</file>

<file path=ppt/media/image23.jpeg>
</file>

<file path=ppt/media/image24.jpeg>
</file>

<file path=ppt/media/image25.png>
</file>

<file path=ppt/media/image26.jpeg>
</file>

<file path=ppt/media/image27.jpeg>
</file>

<file path=ppt/media/image28.png>
</file>

<file path=ppt/media/image29.jpeg>
</file>

<file path=ppt/media/image3.wdp>
</file>

<file path=ppt/media/image30.jpeg>
</file>

<file path=ppt/media/image31.jpeg>
</file>

<file path=ppt/media/image32.jpeg>
</file>

<file path=ppt/media/image33.GIF>
</file>

<file path=ppt/media/image34.png>
</file>

<file path=ppt/media/image35.png>
</file>

<file path=ppt/media/image36.png>
</file>

<file path=ppt/media/image37.png>
</file>

<file path=ppt/media/image38.jpeg>
</file>

<file path=ppt/media/image39.jpeg>
</file>

<file path=ppt/media/image4.jpeg>
</file>

<file path=ppt/media/image40.jpeg>
</file>

<file path=ppt/media/image41.pn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幻灯片图像占位符 1"/>
          <p:cNvSpPr>
            <a:spLocks noGrp="1" noRot="1" noChangeAspect="1" noTextEdit="1"/>
          </p:cNvSpPr>
          <p:nvPr>
            <p:ph type="sldImg"/>
          </p:nvPr>
        </p:nvSpPr>
        <p:spPr>
          <a:ln>
            <a:solidFill>
              <a:srgbClr val="000000">
                <a:alpha val="100000"/>
              </a:srgbClr>
            </a:solidFill>
            <a:miter lim="800000"/>
          </a:ln>
        </p:spPr>
      </p:sp>
      <p:sp>
        <p:nvSpPr>
          <p:cNvPr id="81923" name="备注占位符 2"/>
          <p:cNvSpPr>
            <a:spLocks noGrp="1"/>
          </p:cNvSpPr>
          <p:nvPr>
            <p:ph type="body" idx="1"/>
          </p:nvPr>
        </p:nvSpPr>
        <p:spPr>
          <a:noFill/>
          <a:ln>
            <a:noFill/>
          </a:ln>
        </p:spPr>
        <p:txBody>
          <a:bodyPr wrap="square" lIns="91440" tIns="45720" rIns="91440" bIns="45720" anchor="t"/>
          <a:lstStyle/>
          <a:p>
            <a:pPr lvl="0" eaLnBrk="1" hangingPunct="1"/>
            <a:endParaRPr lang="zh-CN" altLang="en-US"/>
          </a:p>
        </p:txBody>
      </p:sp>
      <p:sp>
        <p:nvSpPr>
          <p:cNvPr id="81924" name="灯片编号占位符 3"/>
          <p:cNvSpPr txBox="1">
            <a:spLocks noGrp="1"/>
          </p:cNvSpPr>
          <p:nvPr/>
        </p:nvSpPr>
        <p:spPr>
          <a:xfrm>
            <a:off x="3884613" y="8685213"/>
            <a:ext cx="2971800" cy="458787"/>
          </a:xfrm>
          <a:prstGeom prst="rect">
            <a:avLst/>
          </a:prstGeom>
          <a:noFill/>
          <a:ln w="9525">
            <a:noFill/>
          </a:ln>
        </p:spPr>
        <p:txBody>
          <a:bodyPr anchor="b"/>
          <a:lstStyle/>
          <a:p>
            <a:pPr lvl="0" algn="r" eaLnBrk="1" hangingPunct="1"/>
            <a:fld id="{9A0DB2DC-4C9A-4742-B13C-FB6460FD3503}" type="slidenum">
              <a:rPr lang="zh-CN" altLang="en-US" sz="1200" b="0" u="none"/>
            </a:fld>
            <a:endParaRPr lang="zh-CN" altLang="en-US" sz="1200" b="0" u="none"/>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幻灯片图像占位符 1"/>
          <p:cNvSpPr>
            <a:spLocks noGrp="1" noRot="1" noChangeAspect="1" noTextEdit="1"/>
          </p:cNvSpPr>
          <p:nvPr>
            <p:ph type="sldImg"/>
          </p:nvPr>
        </p:nvSpPr>
        <p:spPr>
          <a:ln>
            <a:solidFill>
              <a:srgbClr val="000000">
                <a:alpha val="100000"/>
              </a:srgbClr>
            </a:solidFill>
            <a:miter lim="800000"/>
          </a:ln>
        </p:spPr>
      </p:sp>
      <p:sp>
        <p:nvSpPr>
          <p:cNvPr id="81923" name="备注占位符 2"/>
          <p:cNvSpPr>
            <a:spLocks noGrp="1"/>
          </p:cNvSpPr>
          <p:nvPr>
            <p:ph type="body" idx="1"/>
          </p:nvPr>
        </p:nvSpPr>
        <p:spPr>
          <a:noFill/>
          <a:ln>
            <a:noFill/>
          </a:ln>
        </p:spPr>
        <p:txBody>
          <a:bodyPr wrap="square" lIns="91440" tIns="45720" rIns="91440" bIns="45720" anchor="t"/>
          <a:lstStyle/>
          <a:p>
            <a:pPr lvl="0" eaLnBrk="1" hangingPunct="1"/>
            <a:endParaRPr lang="zh-CN" altLang="en-US"/>
          </a:p>
        </p:txBody>
      </p:sp>
      <p:sp>
        <p:nvSpPr>
          <p:cNvPr id="81924" name="灯片编号占位符 3"/>
          <p:cNvSpPr txBox="1">
            <a:spLocks noGrp="1"/>
          </p:cNvSpPr>
          <p:nvPr/>
        </p:nvSpPr>
        <p:spPr>
          <a:xfrm>
            <a:off x="3884613" y="8685213"/>
            <a:ext cx="2971800" cy="458787"/>
          </a:xfrm>
          <a:prstGeom prst="rect">
            <a:avLst/>
          </a:prstGeom>
          <a:noFill/>
          <a:ln w="9525">
            <a:noFill/>
          </a:ln>
        </p:spPr>
        <p:txBody>
          <a:bodyPr anchor="b"/>
          <a:lstStyle/>
          <a:p>
            <a:pPr lvl="0" algn="r" eaLnBrk="1" hangingPunct="1"/>
            <a:fld id="{9A0DB2DC-4C9A-4742-B13C-FB6460FD3503}" type="slidenum">
              <a:rPr lang="zh-CN" altLang="en-US" sz="1200" b="0" u="none"/>
            </a:fld>
            <a:endParaRPr lang="zh-CN" altLang="en-US" sz="1200" b="0" u="none"/>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7105" name="Rectangle 2"/>
          <p:cNvSpPr>
            <a:spLocks noGrp="1" noRot="1" noChangeAspect="1" noTextEdit="1"/>
          </p:cNvSpPr>
          <p:nvPr>
            <p:ph type="sldImg"/>
          </p:nvPr>
        </p:nvSpPr>
        <p:spPr/>
      </p:sp>
      <p:sp>
        <p:nvSpPr>
          <p:cNvPr id="47106" name="Rectangle 3"/>
          <p:cNvSpPr>
            <a:spLocks noGrp="1"/>
          </p:cNvSpPr>
          <p:nvPr>
            <p:ph type="body"/>
          </p:nvPr>
        </p:nvSpPr>
        <p:spPr/>
        <p:txBody>
          <a:bodyPr wrap="square" lIns="91440" tIns="45720" rIns="91440" bIns="45720" anchor="ctr"/>
          <a:p>
            <a:pPr lvl="0"/>
            <a:endParaRPr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幻灯片图像占位符 1"/>
          <p:cNvSpPr>
            <a:spLocks noGrp="1" noRot="1" noChangeAspect="1" noTextEdit="1"/>
          </p:cNvSpPr>
          <p:nvPr>
            <p:ph type="sldImg"/>
          </p:nvPr>
        </p:nvSpPr>
        <p:spPr/>
      </p:sp>
      <p:sp>
        <p:nvSpPr>
          <p:cNvPr id="22531" name="备注占位符 2"/>
          <p:cNvSpPr>
            <a:spLocks noGrp="1"/>
          </p:cNvSpPr>
          <p:nvPr>
            <p:ph type="body" idx="1"/>
          </p:nvPr>
        </p:nvSpPr>
        <p:spPr/>
        <p:txBody>
          <a:bodyPr wrap="square" lIns="91440" tIns="45720" rIns="91440" bIns="45720" anchor="t"/>
          <a:lstStyle/>
          <a:p>
            <a:pPr lvl="0">
              <a:spcBef>
                <a:spcPct val="0"/>
              </a:spcBef>
            </a:pPr>
            <a:endParaRPr lang="zh-CN" altLang="en-US"/>
          </a:p>
        </p:txBody>
      </p:sp>
      <p:sp>
        <p:nvSpPr>
          <p:cNvPr id="22532" name="灯片编号占位符 3"/>
          <p:cNvSpPr txBox="1">
            <a:spLocks noGrp="1"/>
          </p:cNvSpPr>
          <p:nvPr>
            <p:ph type="sldNum" sz="quarter" idx="10"/>
          </p:nvPr>
        </p:nvSpPr>
        <p:spPr>
          <a:xfrm>
            <a:off x="3884613" y="8685213"/>
            <a:ext cx="2971800" cy="457200"/>
          </a:xfrm>
          <a:prstGeom prst="rect">
            <a:avLst/>
          </a:prstGeom>
          <a:noFill/>
          <a:ln w="9525">
            <a:noFill/>
          </a:ln>
        </p:spPr>
        <p:txBody>
          <a:bodyPr anchor="b"/>
          <a:lstStyle/>
          <a:p>
            <a:pPr lvl="0" algn="r" eaLnBrk="1" hangingPunct="1"/>
            <a:fld id="{9A0DB2DC-4C9A-4742-B13C-FB6460FD3503}" type="slidenum">
              <a:rPr lang="zh-CN" altLang="en-US" sz="1200" b="0"/>
            </a:fld>
            <a:endParaRPr lang="zh-CN" altLang="en-US" sz="1200" b="0"/>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4" Type="http://schemas.microsoft.com/office/2007/relationships/hdphoto" Target="../media/image3.wdp"/><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b="1" i="0" spc="300" baseline="0">
                <a:solidFill>
                  <a:schemeClr val="tx1">
                    <a:lumMod val="85000"/>
                    <a:lumOff val="15000"/>
                  </a:schemeClr>
                </a:solidFill>
                <a:effectLst/>
              </a:defRPr>
            </a:lvl1pPr>
          </a:lstStyle>
          <a:p>
            <a:r>
              <a:rPr lang="zh-CN" altLang="en-US"/>
              <a:t>单击此处编辑标题</a:t>
            </a:r>
            <a:endParaRPr lang="zh-CN" altLang="en-US"/>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eaLnBrk="1" fontAlgn="auto" latinLnBrk="0" hangingPunct="1">
              <a:lnSpc>
                <a:spcPct val="110000"/>
              </a:lnSpc>
              <a:buNone/>
              <a:defRPr sz="2400" u="none" strike="noStrike" kern="1200" cap="none" spc="200" normalizeH="0" baseline="0">
                <a:solidFill>
                  <a:schemeClr val="tx1">
                    <a:lumMod val="65000"/>
                    <a:lumOff val="3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单击此处编辑副标题</a:t>
            </a:r>
            <a:endParaRPr lang="zh-CN" altLang="en-US"/>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lvl1pPr marL="228600" indent="-228600" eaLnBrk="1" fontAlgn="auto" latinLnBrk="0" hangingPunct="1">
              <a:lnSpc>
                <a:spcPct val="130000"/>
              </a:lnSpc>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buFont typeface="Arial" panose="020B0604020202020204" pitchFamily="34" charset="0"/>
              <a:buChar char="●"/>
              <a:tabLst>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6000" b="1" i="0" u="none" strike="noStrike" kern="1200" cap="none" spc="300" normalizeH="0" baseline="0" noProof="1">
                <a:solidFill>
                  <a:schemeClr val="tx1">
                    <a:lumMod val="85000"/>
                    <a:lumOff val="15000"/>
                  </a:schemeClr>
                </a:solidFill>
                <a:effectLst/>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marL="0" indent="0" algn="ctr">
              <a:lnSpc>
                <a:spcPct val="110000"/>
              </a:lnSpc>
              <a:buNone/>
              <a:defRPr sz="2400" spc="200" baseline="0">
                <a:solidFill>
                  <a:schemeClr val="tx1">
                    <a:lumMod val="65000"/>
                    <a:lumOff val="35000"/>
                  </a:schemeClr>
                </a:solidFill>
              </a:defRPr>
            </a:lvl1pPr>
          </a:lstStyle>
          <a:p>
            <a:pPr lvl="0"/>
            <a:r>
              <a:rPr lang="zh-CN" altLang="en-US"/>
              <a:t>单击此处编辑母版文本样式</a:t>
            </a:r>
            <a:endParaRPr lang="zh-CN" altLang="en-US"/>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1_图片与标题">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3">
            <a:extLst>
              <a:ext uri="{BEBA8EAE-BF5A-486C-A8C5-ECC9F3942E4B}">
                <a14:imgProps xmlns:a14="http://schemas.microsoft.com/office/drawing/2010/main">
                  <a14:imgLayer r:embed="rId4">
                    <a14:imgEffect>
                      <a14:artisticGlowDiffused/>
                    </a14:imgEffect>
                  </a14:imgLayer>
                </a14:imgProps>
              </a:ext>
              <a:ext uri="{28A0092B-C50C-407E-A947-70E740481C1C}">
                <a14:useLocalDpi xmlns:a14="http://schemas.microsoft.com/office/drawing/2010/main" val="0"/>
              </a:ext>
            </a:extLst>
          </a:blip>
          <a:stretch>
            <a:fillRect/>
          </a:stretch>
        </p:blipFill>
        <p:spPr>
          <a:xfrm>
            <a:off x="0" y="-1"/>
            <a:ext cx="12192000" cy="6858001"/>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3600" b="1" i="0" u="none" strike="noStrike" kern="1200" cap="none" spc="300" normalizeH="0" baseline="0" noProof="1">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ct val="0"/>
              </a:spcBef>
              <a:spcAft>
                <a:spcPts val="1000"/>
              </a:spcAft>
              <a:buFont typeface="Arial" panose="020B0604020202020204" pitchFamily="34" charset="0"/>
              <a:buChar char="●"/>
              <a:defRPr kumimoji="0" lang="zh-CN" altLang="en-US" sz="18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ct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ct val="0"/>
              </a:spcBef>
              <a:spcAft>
                <a:spcPts val="600"/>
              </a:spcAft>
              <a:buFont typeface="Arial" panose="020B0604020202020204" pitchFamily="34" charset="0"/>
              <a:buChar char="●"/>
              <a:defRPr kumimoji="0" lang="zh-CN" altLang="en-US" sz="16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ct val="0"/>
              </a:spcBef>
              <a:spcAft>
                <a:spcPts val="300"/>
              </a:spcAft>
              <a:buFont typeface="Wingdings" panose="05000000000000000000" charset="0"/>
              <a:buChar char=""/>
              <a:defRPr kumimoji="0" lang="zh-CN" altLang="en-US" sz="14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ct val="0"/>
              </a:spcBef>
              <a:spcAft>
                <a:spcPts val="300"/>
              </a:spcAft>
              <a:buFont typeface="Arial" panose="020B0604020202020204" pitchFamily="34" charset="0"/>
              <a:buChar char="•"/>
              <a:defRPr kumimoji="0" lang="zh-CN" altLang="en-US" sz="14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b="1" i="0" u="none" strike="noStrike" kern="1200" cap="none" spc="300" normalizeH="0" baseline="0">
                <a:solidFill>
                  <a:schemeClr val="tx1">
                    <a:lumMod val="85000"/>
                    <a:lumOff val="15000"/>
                  </a:schemeClr>
                </a:solidFill>
                <a:effectLst/>
                <a:uFillTx/>
              </a:defRPr>
            </a:lvl1pPr>
          </a:lstStyle>
          <a:p>
            <a:r>
              <a:rPr lang="zh-CN" altLang="en-US"/>
              <a:t>单击此处编辑标题</a:t>
            </a:r>
            <a:endParaRPr lang="zh-CN" altLang="en-US"/>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eaLnBrk="1" fontAlgn="auto" latinLnBrk="0" hangingPunct="1">
              <a:lnSpc>
                <a:spcPct val="130000"/>
              </a:lnSpc>
              <a:buNone/>
              <a:defRPr kumimoji="0" lang="zh-CN" altLang="en-US" sz="18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单击此处编辑文本</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ct val="0"/>
              </a:spcBef>
              <a:spcAft>
                <a:spcPts val="600"/>
              </a:spcAft>
              <a:buFont typeface="Arial" panose="020B0604020202020204" pitchFamily="34" charset="0"/>
              <a:buChar char="●"/>
              <a:defRPr kumimoji="0" lang="zh-CN" altLang="en-US" sz="16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ct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ct val="0"/>
              </a:spcBef>
              <a:spcAft>
                <a:spcPts val="600"/>
              </a:spcAft>
              <a:buFont typeface="Arial" panose="020B0604020202020204" pitchFamily="34" charset="0"/>
              <a:buChar char="●"/>
              <a:defRPr kumimoji="0" lang="zh-CN" altLang="en-US" sz="16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ct val="0"/>
              </a:spcBef>
              <a:spcAft>
                <a:spcPts val="300"/>
              </a:spcAft>
              <a:buFont typeface="Wingdings" panose="05000000000000000000" charset="0"/>
              <a:buChar char=""/>
              <a:defRPr kumimoji="0" lang="zh-CN" altLang="en-US" sz="14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ct val="0"/>
              </a:spcBef>
              <a:spcAft>
                <a:spcPts val="300"/>
              </a:spcAft>
              <a:buFont typeface="Arial" panose="020B0604020202020204" pitchFamily="34" charset="0"/>
              <a:buChar char="•"/>
              <a:defRPr kumimoji="0" lang="zh-CN" altLang="en-US" sz="14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lvl1pPr marL="228600" indent="-228600" eaLnBrk="1" fontAlgn="auto" latinLnBrk="0" hangingPunct="1">
              <a:lnSpc>
                <a:spcPct val="130000"/>
              </a:lnSpc>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1pPr>
            <a:lvl2pPr marL="685800" indent="-228600" defTabSz="914400" eaLnBrk="1" fontAlgn="auto" latinLnBrk="0" hangingPunct="1">
              <a:lnSpc>
                <a:spcPct val="120000"/>
              </a:lnSpc>
              <a:buFont typeface="Arial" panose="020B0604020202020204" pitchFamily="34" charset="0"/>
              <a:buChar char="●"/>
              <a:tabLst>
                <a:tab pos="1609725" algn="l"/>
              </a:tabLst>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2pPr>
            <a:lvl3pPr marL="1143000" indent="-228600" eaLnBrk="1" fontAlgn="auto" latinLnBrk="0" hangingPunct="1">
              <a:lnSpc>
                <a:spcPct val="120000"/>
              </a:lnSpc>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3pPr>
            <a:lvl4pPr marL="1600200" indent="-228600" eaLnBrk="1" fontAlgn="auto" latinLnBrk="0" hangingPunct="1">
              <a:lnSpc>
                <a:spcPct val="120000"/>
              </a:lnSpc>
              <a:buFont typeface="Wingdings" panose="05000000000000000000" charset="0"/>
              <a:buChar char=""/>
              <a:defRPr sz="14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4pPr>
            <a:lvl5pPr eaLnBrk="1" fontAlgn="auto" latinLnBrk="0" hangingPunct="1">
              <a:lnSpc>
                <a:spcPct val="120000"/>
              </a:lnSpc>
              <a:defRPr sz="1400" u="none" strike="noStrike" kern="1200" cap="none" spc="150" normalizeH="0">
                <a:solidFill>
                  <a:schemeClr val="tx1">
                    <a:lumMod val="65000"/>
                    <a:lumOff val="35000"/>
                  </a:schemeClr>
                </a:solidFill>
                <a:latin typeface="Arial" panose="020B0604020202020204" pitchFamily="34" charset="0"/>
                <a:ea typeface="微软雅黑" panose="020B0503020204020204" pitchFamily="34" charset="-122"/>
              </a:defRPr>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eaLnBrk="1" fontAlgn="auto" latinLnBrk="0" hangingPunct="1">
              <a:lnSpc>
                <a:spcPct val="100000"/>
              </a:lnSpc>
              <a:spcAft>
                <a:spcPct val="0"/>
              </a:spcAft>
              <a:buNone/>
              <a:defRPr sz="2000" b="1" u="none" strike="noStrike" kern="1200" cap="none" spc="200" normalizeH="0" baseline="0">
                <a:solidFill>
                  <a:schemeClr val="tx1">
                    <a:lumMod val="75000"/>
                    <a:lumOff val="25000"/>
                  </a:schemeClr>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单击此处编辑文本</a:t>
            </a:r>
            <a:endParaRPr lang="zh-CN" altLang="en-US"/>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ct val="0"/>
              </a:spcBef>
              <a:spcAft>
                <a:spcPts val="600"/>
              </a:spcAft>
              <a:buFont typeface="Arial" panose="020B0604020202020204" pitchFamily="34" charset="0"/>
              <a:buChar char="●"/>
              <a:defRPr kumimoji="0" lang="zh-CN" altLang="en-US" sz="16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ct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ct val="0"/>
              </a:spcBef>
              <a:spcAft>
                <a:spcPts val="600"/>
              </a:spcAft>
              <a:buFont typeface="Arial" panose="020B0604020202020204" pitchFamily="34" charset="0"/>
              <a:buChar char="●"/>
              <a:defRPr kumimoji="0" lang="zh-CN" altLang="en-US" sz="16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ct val="0"/>
              </a:spcBef>
              <a:spcAft>
                <a:spcPts val="300"/>
              </a:spcAft>
              <a:buFont typeface="Wingdings" panose="05000000000000000000" charset="0"/>
              <a:buChar char=""/>
              <a:defRPr kumimoji="0" lang="zh-CN" altLang="en-US" sz="14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ct val="0"/>
              </a:spcBef>
              <a:spcAft>
                <a:spcPts val="300"/>
              </a:spcAft>
              <a:buFont typeface="Arial" panose="020B0604020202020204" pitchFamily="34" charset="0"/>
              <a:buChar char="•"/>
              <a:defRPr kumimoji="0" lang="zh-CN" altLang="en-US" sz="14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ct val="0"/>
              </a:spcBef>
              <a:spcAft>
                <a:spcPct val="0"/>
              </a:spcAft>
              <a:buFont typeface="Arial" panose="020B0604020202020204" pitchFamily="34" charset="0"/>
              <a:buNone/>
              <a:defRPr kumimoji="0" lang="zh-CN" altLang="en-US" sz="2000" b="1" i="0" u="none" strike="noStrike" kern="1200" cap="none" spc="200" normalizeH="0" baseline="0" noProof="1">
                <a:solidFill>
                  <a:schemeClr val="tx1">
                    <a:lumMod val="75000"/>
                    <a:lumOff val="2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ct val="0"/>
              </a:spcBef>
              <a:spcAft>
                <a:spcPts val="600"/>
              </a:spcAft>
              <a:buFont typeface="Arial" panose="020B0604020202020204" pitchFamily="34" charset="0"/>
              <a:buChar char="●"/>
              <a:defRPr kumimoji="0" lang="zh-CN" altLang="en-US" sz="16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ct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ct val="0"/>
              </a:spcBef>
              <a:spcAft>
                <a:spcPts val="600"/>
              </a:spcAft>
              <a:buFont typeface="Arial" panose="020B0604020202020204" pitchFamily="34" charset="0"/>
              <a:buChar char="●"/>
              <a:defRPr kumimoji="0" lang="zh-CN" altLang="en-US" sz="16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ct val="0"/>
              </a:spcBef>
              <a:spcAft>
                <a:spcPts val="300"/>
              </a:spcAft>
              <a:buFont typeface="Wingdings" panose="05000000000000000000" charset="0"/>
              <a:buChar char=""/>
              <a:defRPr kumimoji="0" lang="zh-CN" altLang="en-US" sz="14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ct val="0"/>
              </a:spcBef>
              <a:spcAft>
                <a:spcPts val="300"/>
              </a:spcAft>
              <a:buFont typeface="Arial" panose="020B0604020202020204" pitchFamily="34" charset="0"/>
              <a:buChar char="•"/>
              <a:defRPr kumimoji="0" lang="zh-CN" altLang="en-US" sz="14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330" y="1555115"/>
            <a:ext cx="5233035" cy="4608195"/>
          </a:xfrm>
        </p:spPr>
        <p:txBody>
          <a:bodyPr vert="horz" lIns="90000" tIns="46800" rIns="90000" bIns="46800" rtlCol="0">
            <a:normAutofit/>
          </a:bodyPr>
          <a:lstStyle>
            <a:lvl1pPr marL="0" marR="0" lvl="0" indent="0" algn="l" defTabSz="914400" rtl="0" eaLnBrk="1" fontAlgn="auto" latinLnBrk="0" hangingPunct="1">
              <a:lnSpc>
                <a:spcPct val="130000"/>
              </a:lnSpc>
              <a:spcBef>
                <a:spcPct val="0"/>
              </a:spcBef>
              <a:spcAft>
                <a:spcPts val="1000"/>
              </a:spcAft>
              <a:buFont typeface="Arial" panose="020B0604020202020204" pitchFamily="34" charset="0"/>
              <a:buNone/>
              <a:defRPr kumimoji="0" lang="zh-CN" altLang="en-US" sz="1600" b="0" i="0" u="none" strike="noStrike" kern="1200" cap="none" spc="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ct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ct val="0"/>
              </a:spcBef>
              <a:spcAft>
                <a:spcPts val="1000"/>
              </a:spcAft>
              <a:buFont typeface="Arial" panose="020B0604020202020204" pitchFamily="34" charset="0"/>
              <a:buChar char="•"/>
              <a:defRPr kumimoji="0" lang="zh-CN" altLang="en-US" sz="1600" b="0" i="0" u="none" strike="noStrike" kern="1200" cap="none" spc="150" normalizeH="0" baseline="0" noProof="1">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ct val="0"/>
              </a:spcBef>
              <a:spcAft>
                <a:spcPts val="1000"/>
              </a:spcAft>
              <a:buFont typeface="Arial" panose="020B0604020202020204" pitchFamily="34" charset="0"/>
              <a:buChar char="•"/>
              <a:defRPr kumimoji="0" lang="zh-CN" altLang="en-US" sz="1600" b="0" i="0" u="none" strike="noStrike" kern="1200" cap="none" spc="150" normalizeH="0" baseline="0" noProof="1">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ct val="0"/>
              </a:spcBef>
              <a:spcAft>
                <a:spcPts val="1000"/>
              </a:spcAft>
              <a:buFont typeface="Arial" panose="020B0604020202020204" pitchFamily="34" charset="0"/>
              <a:buChar char="•"/>
              <a:defRPr kumimoji="0" lang="zh-CN" altLang="en-US" sz="1600" b="0" i="0" u="none" strike="noStrike" kern="1200" cap="none" spc="150" normalizeH="0" baseline="0" noProof="1">
                <a:solidFill>
                  <a:schemeClr val="tx1"/>
                </a:solidFill>
                <a:uFillTx/>
                <a:latin typeface="+mn-lt"/>
                <a:ea typeface="+mn-ea"/>
                <a:cs typeface="+mn-cs"/>
                <a:sym typeface="+mn-ea"/>
              </a:defRPr>
            </a:lvl5pPr>
          </a:lstStyle>
          <a:p>
            <a:pPr lvl="0"/>
            <a:endParaRPr>
              <a:sym typeface="+mn-ea"/>
            </a:endParaRPr>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ct val="0"/>
              </a:spcBef>
              <a:spcAft>
                <a:spcPts val="600"/>
              </a:spcAft>
              <a:buFont typeface="Arial" panose="020B0604020202020204" pitchFamily="34" charset="0"/>
              <a:buNone/>
              <a:defRPr kumimoji="0" lang="zh-CN" altLang="en-US" sz="16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defTabSz="914400" eaLnBrk="1" fontAlgn="auto" latinLnBrk="0" hangingPunct="1">
              <a:buNone/>
              <a:tabLst>
                <a:tab pos="1609725" algn="l"/>
              </a:tabLst>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2pPr>
            <a:lvl3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3pPr>
            <a:lvl4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4pPr>
            <a:lvl5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5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lvl1pPr>
              <a:defRPr baseline="0"/>
            </a:lvl1pPr>
          </a:lstStyle>
          <a:p>
            <a:r>
              <a:rPr lang="zh-CN" altLang="en-US"/>
              <a:t>单击此处编辑母版标题样式</a:t>
            </a:r>
            <a:endParaRPr lang="zh-CN" alt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marL="0" marR="0" lvl="0" algn="l" defTabSz="914400" rtl="0" eaLnBrk="1" fontAlgn="auto" latinLnBrk="0" hangingPunct="1">
              <a:lnSpc>
                <a:spcPct val="100000"/>
              </a:lnSpc>
              <a:spcAft>
                <a:spcPct val="0"/>
              </a:spcAft>
              <a:buNone/>
              <a:defRPr kumimoji="0" lang="zh-CN" altLang="en-US" sz="2800" b="1" i="0" u="none" strike="noStrike" kern="1200" cap="none" spc="300" normalizeH="0" baseline="0" noProof="1">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单击此处编辑标题</a:t>
            </a:r>
            <a:endParaRPr>
              <a:sym typeface="+mn-ea"/>
            </a:endParaRPr>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eaLnBrk="1" fontAlgn="auto" latinLnBrk="0" hangingPunct="1">
              <a:lnSpc>
                <a:spcPct val="130000"/>
              </a:lnSpc>
              <a:spcAft>
                <a:spcPts val="1000"/>
              </a:spcAft>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spcAft>
                <a:spcPts val="600"/>
              </a:spcAft>
              <a:buFont typeface="Arial" panose="020B0604020202020204" pitchFamily="34" charset="0"/>
              <a:buChar char="●"/>
              <a:tabLst>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spcAft>
                <a:spcPts val="600"/>
              </a:spcAft>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spcAft>
                <a:spcPts val="300"/>
              </a:spcAft>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spcAft>
                <a:spcPts val="300"/>
              </a:spcAft>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1.xml"/><Relationship Id="rId16" Type="http://schemas.openxmlformats.org/officeDocument/2006/relationships/tags" Target="../tags/tag60.xml"/><Relationship Id="rId15" Type="http://schemas.openxmlformats.org/officeDocument/2006/relationships/tags" Target="../tags/tag59.xml"/><Relationship Id="rId14" Type="http://schemas.openxmlformats.org/officeDocument/2006/relationships/tags" Target="../tags/tag58.xml"/><Relationship Id="rId13" Type="http://schemas.openxmlformats.org/officeDocument/2006/relationships/tags" Target="../tags/tag57.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FFFFF"/>
            </a:gs>
            <a:gs pos="100000">
              <a:srgbClr val="D9D9D9"/>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3"/>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a:t>单击此处编辑母版标题样式</a:t>
            </a:r>
            <a:endParaRPr lang="zh-CN" altLang="en-US"/>
          </a:p>
        </p:txBody>
      </p:sp>
      <p:sp>
        <p:nvSpPr>
          <p:cNvPr id="3" name="文本占位符 2"/>
          <p:cNvSpPr>
            <a:spLocks noGrp="1"/>
          </p:cNvSpPr>
          <p:nvPr>
            <p:ph type="body" idx="1"/>
            <p:custDataLst>
              <p:tags r:id="rId14"/>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custDataLst>
              <p:tags r:id="rId15"/>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6"/>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a:p>
        </p:txBody>
      </p:sp>
      <p:sp>
        <p:nvSpPr>
          <p:cNvPr id="6" name="灯片编号占位符 5"/>
          <p:cNvSpPr>
            <a:spLocks noGrp="1"/>
          </p:cNvSpPr>
          <p:nvPr>
            <p:ph type="sldNum" sz="quarter" idx="4"/>
            <p:custDataLst>
              <p:tags r:id="rId17"/>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ct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ct val="0"/>
        </a:spcBef>
        <a:spcAft>
          <a:spcPts val="600"/>
        </a:spcAft>
        <a:buFont typeface="Arial" panose="020B0604020202020204" pitchFamily="34" charset="0"/>
        <a:buChar char="●"/>
        <a:tabLst>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ct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ct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ct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5.png"/><Relationship Id="rId2" Type="http://schemas.openxmlformats.org/officeDocument/2006/relationships/image" Target="../media/image24.jpeg"/><Relationship Id="rId1" Type="http://schemas.openxmlformats.org/officeDocument/2006/relationships/image" Target="../media/image23.jpe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6.jpe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7.jpeg"/></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9.jpeg"/><Relationship Id="rId2" Type="http://schemas.openxmlformats.org/officeDocument/2006/relationships/image" Target="../media/image28.png"/><Relationship Id="rId1" Type="http://schemas.openxmlformats.org/officeDocument/2006/relationships/tags" Target="../tags/tag66.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1.jpeg"/><Relationship Id="rId1" Type="http://schemas.openxmlformats.org/officeDocument/2006/relationships/image" Target="../media/image30.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3.xml"/><Relationship Id="rId1" Type="http://schemas.openxmlformats.org/officeDocument/2006/relationships/image" Target="../media/image4.jpe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2.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3.GIF"/></Relationships>
</file>

<file path=ppt/slides/_rels/slide23.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7.xml"/><Relationship Id="rId4" Type="http://schemas.openxmlformats.org/officeDocument/2006/relationships/image" Target="../media/image37.png"/><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image" Target="../media/image34.png"/></Relationships>
</file>

<file path=ppt/slides/_rels/slide2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40.jpeg"/><Relationship Id="rId2" Type="http://schemas.openxmlformats.org/officeDocument/2006/relationships/image" Target="../media/image39.jpeg"/><Relationship Id="rId1" Type="http://schemas.openxmlformats.org/officeDocument/2006/relationships/image" Target="../media/image38.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64.xml"/><Relationship Id="rId2" Type="http://schemas.openxmlformats.org/officeDocument/2006/relationships/image" Target="../media/image6.jpeg"/><Relationship Id="rId1" Type="http://schemas.openxmlformats.org/officeDocument/2006/relationships/image" Target="../media/image5.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8.png"/><Relationship Id="rId1" Type="http://schemas.openxmlformats.org/officeDocument/2006/relationships/image" Target="../media/image7.pn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image" Target="../media/image9.jpeg"/></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2.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tags" Target="../tags/tag65.xml"/></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6.jpeg"/><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hyperlink" Target="http://www.tuzhan.com/html/200509/22fdc22dc089bd537bd5eb20593545aa.html" TargetMode="Externa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18.jpeg"/><Relationship Id="rId1" Type="http://schemas.openxmlformats.org/officeDocument/2006/relationships/image" Target="../media/image17.pn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12.xml"/><Relationship Id="rId4" Type="http://schemas.openxmlformats.org/officeDocument/2006/relationships/image" Target="../media/image21.jpeg"/><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Box 3"/>
          <p:cNvSpPr txBox="1"/>
          <p:nvPr/>
        </p:nvSpPr>
        <p:spPr>
          <a:xfrm>
            <a:off x="833755" y="1547495"/>
            <a:ext cx="10525125" cy="3507740"/>
          </a:xfrm>
          <a:prstGeom prst="rect">
            <a:avLst/>
          </a:prstGeom>
          <a:noFill/>
          <a:ln w="9525">
            <a:noFill/>
          </a:ln>
        </p:spPr>
        <p:txBody>
          <a:bodyPr wrap="square" anchor="t">
            <a:spAutoFit/>
          </a:bodyPr>
          <a:lstStyle/>
          <a:p>
            <a:pPr algn="ctr">
              <a:spcBef>
                <a:spcPct val="50000"/>
              </a:spcBef>
            </a:pPr>
            <a:r>
              <a:rPr lang="zh-CN" altLang="en-US" sz="6000" b="1">
                <a:solidFill>
                  <a:schemeClr val="tx1"/>
                </a:solidFill>
                <a:effectLst>
                  <a:outerShdw blurRad="38100" dist="19050" dir="2700000" algn="tl" rotWithShape="0">
                    <a:schemeClr val="dk1">
                      <a:alpha val="40000"/>
                    </a:schemeClr>
                  </a:outerShdw>
                </a:effectLst>
                <a:latin typeface="Times New Roman" panose="02020603050405020304" pitchFamily="18" charset="0"/>
                <a:ea typeface="宋体" panose="02010600030101010101" pitchFamily="2" charset="-122"/>
              </a:rPr>
              <a:t>第</a:t>
            </a:r>
            <a:r>
              <a:rPr lang="en-US" altLang="zh-CN" sz="6000" b="1">
                <a:solidFill>
                  <a:schemeClr val="tx1"/>
                </a:solidFill>
                <a:effectLst>
                  <a:outerShdw blurRad="38100" dist="19050" dir="2700000" algn="tl" rotWithShape="0">
                    <a:schemeClr val="dk1">
                      <a:alpha val="40000"/>
                    </a:schemeClr>
                  </a:outerShdw>
                </a:effectLst>
                <a:latin typeface="Times New Roman" panose="02020603050405020304" pitchFamily="18" charset="0"/>
                <a:ea typeface="宋体" panose="02010600030101010101" pitchFamily="2" charset="-122"/>
              </a:rPr>
              <a:t>2</a:t>
            </a:r>
            <a:r>
              <a:rPr lang="zh-CN" altLang="en-US" sz="6000" b="1">
                <a:solidFill>
                  <a:schemeClr val="tx1"/>
                </a:solidFill>
                <a:effectLst>
                  <a:outerShdw blurRad="38100" dist="19050" dir="2700000" algn="tl" rotWithShape="0">
                    <a:schemeClr val="dk1">
                      <a:alpha val="40000"/>
                    </a:schemeClr>
                  </a:outerShdw>
                </a:effectLst>
                <a:latin typeface="Times New Roman" panose="02020603050405020304" pitchFamily="18" charset="0"/>
                <a:ea typeface="宋体" panose="02010600030101010101" pitchFamily="2" charset="-122"/>
              </a:rPr>
              <a:t>节   </a:t>
            </a:r>
            <a:endParaRPr lang="zh-CN" altLang="en-US" sz="6000" b="1">
              <a:solidFill>
                <a:schemeClr val="tx1"/>
              </a:solidFill>
              <a:effectLst>
                <a:outerShdw blurRad="38100" dist="19050" dir="2700000" algn="tl" rotWithShape="0">
                  <a:schemeClr val="dk1">
                    <a:alpha val="40000"/>
                  </a:schemeClr>
                </a:outerShdw>
              </a:effectLst>
              <a:latin typeface="Times New Roman" panose="02020603050405020304" pitchFamily="18" charset="0"/>
              <a:ea typeface="宋体" panose="02010600030101010101" pitchFamily="2" charset="-122"/>
            </a:endParaRPr>
          </a:p>
          <a:p>
            <a:pPr algn="ctr">
              <a:spcBef>
                <a:spcPct val="50000"/>
              </a:spcBef>
            </a:pPr>
            <a:r>
              <a:rPr lang="zh-CN" sz="6000" b="1">
                <a:solidFill>
                  <a:schemeClr val="tx1"/>
                </a:solidFill>
                <a:effectLst>
                  <a:outerShdw blurRad="38100" dist="19050" dir="2700000" algn="tl" rotWithShape="0">
                    <a:schemeClr val="dk1">
                      <a:alpha val="40000"/>
                    </a:schemeClr>
                  </a:outerShdw>
                </a:effectLst>
                <a:latin typeface="Times New Roman" panose="02020603050405020304" pitchFamily="18" charset="0"/>
                <a:ea typeface="宋体" panose="02010600030101010101" pitchFamily="2" charset="-122"/>
              </a:rPr>
              <a:t>自然选择与适应的形成</a:t>
            </a:r>
            <a:endParaRPr lang="zh-CN" sz="4800" b="1">
              <a:solidFill>
                <a:schemeClr val="tx1"/>
              </a:solidFill>
              <a:effectLst>
                <a:outerShdw blurRad="38100" dist="19050" dir="2700000" algn="tl" rotWithShape="0">
                  <a:schemeClr val="dk1">
                    <a:alpha val="40000"/>
                  </a:schemeClr>
                </a:outerShdw>
              </a:effectLst>
              <a:latin typeface="Times New Roman" panose="02020603050405020304" pitchFamily="18" charset="0"/>
              <a:ea typeface="宋体" panose="02010600030101010101" pitchFamily="2" charset="-122"/>
            </a:endParaRPr>
          </a:p>
          <a:p>
            <a:pPr algn="ctr">
              <a:spcBef>
                <a:spcPct val="50000"/>
              </a:spcBef>
            </a:pPr>
            <a:endParaRPr lang="zh-CN" altLang="en-US" sz="4800" b="1">
              <a:solidFill>
                <a:schemeClr val="tx1"/>
              </a:solidFill>
              <a:effectLst>
                <a:outerShdw blurRad="38100" dist="19050" dir="2700000" algn="tl" rotWithShape="0">
                  <a:schemeClr val="dk1">
                    <a:alpha val="40000"/>
                  </a:schemeClr>
                </a:outerShdw>
              </a:effectLst>
              <a:latin typeface="Times New Roman" panose="02020603050405020304" pitchFamily="18" charset="0"/>
              <a:ea typeface="宋体" panose="02010600030101010101" pitchFamily="2" charset="-122"/>
            </a:endParaRPr>
          </a:p>
        </p:txBody>
      </p:sp>
    </p:spTree>
    <p:custDataLst>
      <p:tags r:id="rId1"/>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360截图18470128121956"/>
          <p:cNvPicPr>
            <a:picLocks noChangeAspect="1"/>
          </p:cNvPicPr>
          <p:nvPr/>
        </p:nvPicPr>
        <p:blipFill>
          <a:blip r:embed="rId1"/>
          <a:stretch>
            <a:fillRect/>
          </a:stretch>
        </p:blipFill>
        <p:spPr>
          <a:xfrm>
            <a:off x="386080" y="325120"/>
            <a:ext cx="2419985" cy="586740"/>
          </a:xfrm>
          <a:prstGeom prst="rect">
            <a:avLst/>
          </a:prstGeom>
        </p:spPr>
      </p:pic>
      <p:sp>
        <p:nvSpPr>
          <p:cNvPr id="3" name="文本框 2"/>
          <p:cNvSpPr txBox="1"/>
          <p:nvPr/>
        </p:nvSpPr>
        <p:spPr>
          <a:xfrm>
            <a:off x="4223385" y="483870"/>
            <a:ext cx="3449320" cy="583565"/>
          </a:xfrm>
          <a:prstGeom prst="rect">
            <a:avLst/>
          </a:prstGeom>
          <a:noFill/>
        </p:spPr>
        <p:txBody>
          <a:bodyPr wrap="none" rtlCol="0" anchor="t">
            <a:spAutoFit/>
          </a:bodyPr>
          <a:lstStyle/>
          <a:p>
            <a:r>
              <a:rPr lang="zh-CN" altLang="en-US" sz="3200" b="1">
                <a:solidFill>
                  <a:sysClr val="windowText" lastClr="000000"/>
                </a:solidFill>
                <a:latin typeface="等线" panose="02010600030101010101" charset="-122"/>
                <a:ea typeface="Arial" panose="020B0604020202020204" pitchFamily="34" charset="0"/>
                <a:cs typeface="Arial" panose="020B0604020202020204" pitchFamily="34" charset="0"/>
                <a:sym typeface="等线" panose="02010600030101010101" charset="-122"/>
              </a:rPr>
              <a:t>分析适应的相对性</a:t>
            </a:r>
            <a:endParaRPr lang="zh-CN" altLang="en-US"/>
          </a:p>
        </p:txBody>
      </p:sp>
      <p:sp>
        <p:nvSpPr>
          <p:cNvPr id="4" name="文本框 3"/>
          <p:cNvSpPr txBox="1"/>
          <p:nvPr/>
        </p:nvSpPr>
        <p:spPr>
          <a:xfrm>
            <a:off x="961390" y="1126490"/>
            <a:ext cx="10268585" cy="1076325"/>
          </a:xfrm>
          <a:prstGeom prst="rect">
            <a:avLst/>
          </a:prstGeom>
          <a:noFill/>
        </p:spPr>
        <p:txBody>
          <a:bodyPr wrap="square" rtlCol="0" anchor="t">
            <a:spAutoFit/>
          </a:bodyPr>
          <a:lstStyle/>
          <a:p>
            <a:r>
              <a:rPr lang="en-US" altLang="zh-CN" sz="3200" b="1">
                <a:solidFill>
                  <a:sysClr val="windowText" lastClr="000000"/>
                </a:solidFill>
                <a:latin typeface="等线" panose="02010600030101010101" charset="-122"/>
                <a:ea typeface="Arial" panose="020B0604020202020204" pitchFamily="34" charset="0"/>
                <a:cs typeface="Arial" panose="020B0604020202020204" pitchFamily="34" charset="0"/>
                <a:sym typeface="+mn-ea"/>
              </a:rPr>
              <a:t>III.</a:t>
            </a:r>
            <a:r>
              <a:rPr lang="zh-CN" altLang="en-US" sz="3200" b="1">
                <a:solidFill>
                  <a:sysClr val="windowText" lastClr="000000"/>
                </a:solidFill>
                <a:latin typeface="等线" panose="02010600030101010101" charset="-122"/>
                <a:ea typeface="Arial" panose="020B0604020202020204" pitchFamily="34" charset="0"/>
                <a:cs typeface="Arial" panose="020B0604020202020204" pitchFamily="34" charset="0"/>
                <a:sym typeface="+mn-ea"/>
              </a:rPr>
              <a:t>在进行以上分析的基础上，请你用</a:t>
            </a:r>
            <a:r>
              <a:rPr lang="zh-CN" altLang="en-US" sz="3200" b="1">
                <a:solidFill>
                  <a:sysClr val="windowText" lastClr="000000"/>
                </a:solidFill>
                <a:latin typeface="等线" panose="02010600030101010101" charset="-122"/>
                <a:ea typeface="Arial" panose="020B0604020202020204" pitchFamily="34" charset="0"/>
                <a:cs typeface="Arial" panose="020B0604020202020204" pitchFamily="34" charset="0"/>
                <a:sym typeface="等线" panose="02010600030101010101" charset="-122"/>
              </a:rPr>
              <a:t>自己的话概括适应相对性的原因。</a:t>
            </a:r>
            <a:endParaRPr lang="zh-CN" altLang="en-US"/>
          </a:p>
        </p:txBody>
      </p:sp>
      <p:sp>
        <p:nvSpPr>
          <p:cNvPr id="7" name="文本框 6"/>
          <p:cNvSpPr txBox="1"/>
          <p:nvPr/>
        </p:nvSpPr>
        <p:spPr>
          <a:xfrm>
            <a:off x="1511935" y="2202815"/>
            <a:ext cx="9166860" cy="2053590"/>
          </a:xfrm>
          <a:prstGeom prst="rect">
            <a:avLst/>
          </a:prstGeom>
          <a:noFill/>
        </p:spPr>
        <p:txBody>
          <a:bodyPr wrap="square" rtlCol="0">
            <a:spAutoFit/>
          </a:bodyPr>
          <a:lstStyle/>
          <a:p>
            <a:pPr>
              <a:lnSpc>
                <a:spcPct val="110000"/>
              </a:lnSpc>
            </a:pPr>
            <a:r>
              <a:rPr lang="zh-CN" altLang="en-US" sz="3200" b="1">
                <a:solidFill>
                  <a:sysClr val="windowText" lastClr="000000"/>
                </a:solidFill>
                <a:latin typeface="等线" panose="02010600030101010101" charset="-122"/>
                <a:ea typeface="Arial" panose="020B0604020202020204" pitchFamily="34" charset="0"/>
                <a:cs typeface="Arial" panose="020B0604020202020204" pitchFamily="34" charset="0"/>
                <a:sym typeface="等线" panose="02010600030101010101" charset="-122"/>
              </a:rPr>
              <a:t>适应相对性的原因</a:t>
            </a:r>
            <a:r>
              <a:rPr lang="en-US" altLang="zh-CN" sz="3200" b="1">
                <a:solidFill>
                  <a:sysClr val="windowText" lastClr="000000"/>
                </a:solidFill>
                <a:latin typeface="等线" panose="02010600030101010101" charset="-122"/>
                <a:ea typeface="Arial" panose="020B0604020202020204" pitchFamily="34" charset="0"/>
                <a:cs typeface="Arial" panose="020B0604020202020204" pitchFamily="34" charset="0"/>
                <a:sym typeface="等线" panose="02010600030101010101" charset="-122"/>
              </a:rPr>
              <a:t>:</a:t>
            </a:r>
            <a:r>
              <a:rPr lang="en-US" altLang="zh-CN" sz="2800" b="1">
                <a:solidFill>
                  <a:srgbClr val="FF0000"/>
                </a:solidFill>
                <a:latin typeface="微软雅黑" panose="020B0503020204020204" pitchFamily="34" charset="-122"/>
                <a:ea typeface="微软雅黑" panose="020B0503020204020204" pitchFamily="34" charset="-122"/>
              </a:rPr>
              <a:t> </a:t>
            </a:r>
            <a:r>
              <a:rPr lang="zh-CN" altLang="en-US" sz="2800" b="1">
                <a:solidFill>
                  <a:srgbClr val="FF0000"/>
                </a:solidFill>
                <a:latin typeface="微软雅黑" panose="020B0503020204020204" pitchFamily="34" charset="-122"/>
                <a:ea typeface="微软雅黑" panose="020B0503020204020204" pitchFamily="34" charset="-122"/>
              </a:rPr>
              <a:t>适应性特征来自遗传，即来源于可遗传的有利变异的逐代积累，是</a:t>
            </a:r>
            <a:r>
              <a:rPr lang="zh-CN" altLang="en-US" sz="2800" b="1">
                <a:solidFill>
                  <a:srgbClr val="1922E5"/>
                </a:solidFill>
                <a:latin typeface="微软雅黑" panose="020B0503020204020204" pitchFamily="34" charset="-122"/>
                <a:ea typeface="微软雅黑" panose="020B0503020204020204" pitchFamily="34" charset="-122"/>
              </a:rPr>
              <a:t>对之前的环境适应的结果</a:t>
            </a:r>
            <a:r>
              <a:rPr lang="zh-CN" altLang="en-US" sz="2800" b="1">
                <a:solidFill>
                  <a:srgbClr val="FF0000"/>
                </a:solidFill>
                <a:latin typeface="微软雅黑" panose="020B0503020204020204" pitchFamily="34" charset="-122"/>
                <a:ea typeface="微软雅黑" panose="020B0503020204020204" pitchFamily="34" charset="-122"/>
              </a:rPr>
              <a:t>。由于环境总是处于不断变化中的，遗传的稳定性与环境不断变化之间的矛盾是适应相对性的根本原因。</a:t>
            </a:r>
            <a:endParaRPr lang="zh-CN" altLang="en-US" sz="2800" b="1">
              <a:solidFill>
                <a:srgbClr val="FF0000"/>
              </a:solidFill>
              <a:latin typeface="微软雅黑" panose="020B0503020204020204" pitchFamily="34" charset="-122"/>
              <a:ea typeface="微软雅黑" panose="020B0503020204020204" pitchFamily="34" charset="-122"/>
            </a:endParaRPr>
          </a:p>
        </p:txBody>
      </p:sp>
      <p:sp>
        <p:nvSpPr>
          <p:cNvPr id="11" name="矩形 10"/>
          <p:cNvSpPr/>
          <p:nvPr/>
        </p:nvSpPr>
        <p:spPr>
          <a:xfrm>
            <a:off x="2143760" y="5537835"/>
            <a:ext cx="7318375" cy="583565"/>
          </a:xfrm>
          <a:prstGeom prst="rect">
            <a:avLst/>
          </a:prstGeom>
        </p:spPr>
        <p:txBody>
          <a:bodyPr wrap="square">
            <a:spAutoFit/>
          </a:bodyPr>
          <a:lstStyle/>
          <a:p>
            <a:r>
              <a:rPr lang="zh-CN" altLang="en-US" sz="3200">
                <a:ln w="0"/>
                <a:solidFill>
                  <a:srgbClr val="1922E5"/>
                </a:solidFill>
                <a:effectLst>
                  <a:outerShdw blurRad="38100" dist="25400" dir="5400000" algn="ctr" rotWithShape="0">
                    <a:srgbClr val="6E747A">
                      <a:alpha val="43000"/>
                    </a:srgbClr>
                  </a:outerShdw>
                </a:effectLst>
              </a:rPr>
              <a:t>各种生物的适应特征是如何形成的呢？</a:t>
            </a:r>
            <a:endParaRPr lang="zh-CN" altLang="en-US" sz="3200">
              <a:ln w="0"/>
              <a:solidFill>
                <a:srgbClr val="1922E5"/>
              </a:solidFill>
              <a:effectLst>
                <a:outerShdw blurRad="38100" dist="25400" dir="5400000" algn="ctr" rotWithShape="0">
                  <a:srgbClr val="6E747A">
                    <a:alpha val="43000"/>
                  </a:srgbClr>
                </a:outerShdw>
              </a:effectLs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ppt_x"/>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678305" y="1551940"/>
            <a:ext cx="2703195" cy="645160"/>
          </a:xfrm>
          <a:prstGeom prst="rect">
            <a:avLst/>
          </a:prstGeom>
          <a:noFill/>
        </p:spPr>
        <p:txBody>
          <a:bodyPr wrap="square" rtlCol="0">
            <a:spAutoFit/>
          </a:bodyPr>
          <a:lstStyle/>
          <a:p>
            <a:r>
              <a:rPr lang="zh-CN" altLang="en-US" sz="3600" b="1">
                <a:latin typeface="+mn-ea"/>
                <a:ea typeface="+mn-ea"/>
              </a:rPr>
              <a:t>物种不变论：</a:t>
            </a:r>
            <a:endParaRPr lang="zh-CN" altLang="en-US" sz="3600" b="1">
              <a:latin typeface="+mn-ea"/>
              <a:ea typeface="+mn-ea"/>
            </a:endParaRPr>
          </a:p>
        </p:txBody>
      </p:sp>
      <p:sp>
        <p:nvSpPr>
          <p:cNvPr id="2" name="文本框 1"/>
          <p:cNvSpPr txBox="1"/>
          <p:nvPr/>
        </p:nvSpPr>
        <p:spPr>
          <a:xfrm>
            <a:off x="4283075" y="1551940"/>
            <a:ext cx="5872480" cy="583565"/>
          </a:xfrm>
          <a:prstGeom prst="rect">
            <a:avLst/>
          </a:prstGeom>
          <a:noFill/>
        </p:spPr>
        <p:txBody>
          <a:bodyPr wrap="none" rtlCol="0" anchor="t">
            <a:spAutoFit/>
          </a:bodyPr>
          <a:lstStyle/>
          <a:p>
            <a:r>
              <a:rPr lang="zh-CN" altLang="en-US" sz="3600" b="1">
                <a:latin typeface="+mn-ea"/>
                <a:sym typeface="+mn-ea"/>
              </a:rPr>
              <a:t>各种生物都是自古以来就如此的</a:t>
            </a:r>
            <a:endParaRPr lang="zh-CN" altLang="en-US" sz="3600" b="1">
              <a:latin typeface="+mn-ea"/>
              <a:sym typeface="+mn-ea"/>
            </a:endParaRPr>
          </a:p>
        </p:txBody>
      </p:sp>
      <p:sp>
        <p:nvSpPr>
          <p:cNvPr id="4" name="文本框 3"/>
          <p:cNvSpPr txBox="1"/>
          <p:nvPr/>
        </p:nvSpPr>
        <p:spPr>
          <a:xfrm>
            <a:off x="1678305" y="2575560"/>
            <a:ext cx="4008755" cy="645160"/>
          </a:xfrm>
          <a:prstGeom prst="rect">
            <a:avLst/>
          </a:prstGeom>
          <a:noFill/>
        </p:spPr>
        <p:txBody>
          <a:bodyPr wrap="square" rtlCol="0">
            <a:spAutoFit/>
          </a:bodyPr>
          <a:lstStyle/>
          <a:p>
            <a:r>
              <a:rPr lang="zh-CN" altLang="en-US" sz="3600" b="1">
                <a:solidFill>
                  <a:srgbClr val="FF0000"/>
                </a:solidFill>
                <a:latin typeface="+mn-ea"/>
                <a:ea typeface="+mn-ea"/>
              </a:rPr>
              <a:t>拉马克的进化学说</a:t>
            </a:r>
            <a:endParaRPr lang="zh-CN" altLang="en-US" sz="3600" b="1">
              <a:solidFill>
                <a:srgbClr val="FF0000"/>
              </a:solidFill>
              <a:latin typeface="+mn-ea"/>
              <a:ea typeface="+mn-ea"/>
            </a:endParaRPr>
          </a:p>
        </p:txBody>
      </p:sp>
      <p:sp>
        <p:nvSpPr>
          <p:cNvPr id="5" name="文本框 4"/>
          <p:cNvSpPr txBox="1"/>
          <p:nvPr/>
        </p:nvSpPr>
        <p:spPr>
          <a:xfrm>
            <a:off x="1678305" y="3598545"/>
            <a:ext cx="5796280" cy="768350"/>
          </a:xfrm>
          <a:prstGeom prst="rect">
            <a:avLst/>
          </a:prstGeom>
          <a:noFill/>
        </p:spPr>
        <p:txBody>
          <a:bodyPr wrap="none" rtlCol="0" anchor="t">
            <a:spAutoFit/>
          </a:bodyPr>
          <a:lstStyle/>
          <a:p>
            <a:r>
              <a:rPr lang="zh-CN" altLang="en-US" sz="3600" b="1">
                <a:solidFill>
                  <a:srgbClr val="FF0000"/>
                </a:solidFill>
                <a:latin typeface="+mn-ea"/>
                <a:sym typeface="+mn-ea"/>
              </a:rPr>
              <a:t>达尔文的自然选择学说</a:t>
            </a:r>
            <a:endParaRPr lang="zh-CN" altLang="en-US" sz="3600" b="1">
              <a:solidFill>
                <a:srgbClr val="FF0000"/>
              </a:solidFill>
              <a:latin typeface="+mn-ea"/>
              <a:sym typeface="+mn-ea"/>
            </a:endParaRPr>
          </a:p>
        </p:txBody>
      </p:sp>
      <p:sp>
        <p:nvSpPr>
          <p:cNvPr id="8" name="AutoShape 3"/>
          <p:cNvSpPr/>
          <p:nvPr/>
        </p:nvSpPr>
        <p:spPr bwMode="auto">
          <a:xfrm rot="10800000">
            <a:off x="6350000" y="2667635"/>
            <a:ext cx="304800" cy="1337945"/>
          </a:xfrm>
          <a:prstGeom prst="leftBrace">
            <a:avLst>
              <a:gd name="adj1" fmla="val 83333"/>
              <a:gd name="adj2" fmla="val 49949"/>
            </a:avLst>
          </a:prstGeom>
          <a:noFill/>
          <a:ln w="25400">
            <a:solidFill>
              <a:srgbClr val="FF0000"/>
            </a:solidFill>
            <a:round/>
          </a:ln>
          <a:extLst>
            <a:ext uri="{909E8E84-426E-40DD-AFC4-6F175D3DCCD1}">
              <a14:hiddenFill xmlns:a14="http://schemas.microsoft.com/office/drawing/2010/main">
                <a:solidFill>
                  <a:srgbClr val="FFFFFF"/>
                </a:solidFill>
              </a14:hiddenFill>
            </a:ext>
          </a:extLst>
        </p:spPr>
        <p:txBody>
          <a:bodyPr wrap="none" anchor="ctr"/>
          <a:lstStyle>
            <a:defPPr>
              <a:defRPr lang="zh-CN"/>
            </a:defPPr>
            <a:lvl1pPr algn="l" rtl="0" fontAlgn="base">
              <a:spcBef>
                <a:spcPct val="0"/>
              </a:spcBef>
              <a:spcAft>
                <a:spcPct val="0"/>
              </a:spcAft>
              <a:defRPr kern="1200">
                <a:solidFill>
                  <a:schemeClr val="tx1"/>
                </a:solidFill>
                <a:latin typeface="Arial" panose="020B0604020202020204"/>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a:ea typeface="宋体" panose="02010600030101010101" pitchFamily="2" charset="-122"/>
                <a:cs typeface="+mn-cs"/>
              </a:defRPr>
            </a:lvl9pPr>
          </a:lstStyle>
          <a:p>
            <a:pPr eaLnBrk="1" hangingPunct="1"/>
            <a:endParaRPr lang="zh-CN" altLang="en-US" sz="2400" b="1">
              <a:latin typeface="+mj-ea"/>
              <a:ea typeface="+mj-ea"/>
            </a:endParaRPr>
          </a:p>
        </p:txBody>
      </p:sp>
      <p:sp>
        <p:nvSpPr>
          <p:cNvPr id="9" name="文本框 8"/>
          <p:cNvSpPr txBox="1"/>
          <p:nvPr/>
        </p:nvSpPr>
        <p:spPr>
          <a:xfrm>
            <a:off x="6654800" y="2787650"/>
            <a:ext cx="3027680" cy="521970"/>
          </a:xfrm>
          <a:prstGeom prst="rect">
            <a:avLst/>
          </a:prstGeom>
          <a:noFill/>
        </p:spPr>
        <p:txBody>
          <a:bodyPr wrap="none" rtlCol="0" anchor="t">
            <a:spAutoFit/>
          </a:bodyPr>
          <a:lstStyle/>
          <a:p>
            <a:r>
              <a:rPr lang="zh-CN" altLang="en-US" sz="2800" b="1">
                <a:solidFill>
                  <a:srgbClr val="1922E5"/>
                </a:solidFill>
                <a:latin typeface="+mn-ea"/>
                <a:sym typeface="+mn-ea"/>
              </a:rPr>
              <a:t>生物是进化而来的</a:t>
            </a:r>
            <a:endParaRPr lang="zh-CN" altLang="en-US" sz="2800" b="1">
              <a:solidFill>
                <a:srgbClr val="1922E5"/>
              </a:solidFill>
              <a:latin typeface="+mn-ea"/>
              <a:sym typeface="+mn-ea"/>
            </a:endParaRPr>
          </a:p>
        </p:txBody>
      </p:sp>
      <p:sp>
        <p:nvSpPr>
          <p:cNvPr id="11" name="文本框 10"/>
          <p:cNvSpPr txBox="1"/>
          <p:nvPr/>
        </p:nvSpPr>
        <p:spPr>
          <a:xfrm>
            <a:off x="6654800" y="3268345"/>
            <a:ext cx="3738880" cy="521970"/>
          </a:xfrm>
          <a:prstGeom prst="rect">
            <a:avLst/>
          </a:prstGeom>
          <a:noFill/>
        </p:spPr>
        <p:txBody>
          <a:bodyPr wrap="none" rtlCol="0" anchor="t">
            <a:spAutoFit/>
          </a:bodyPr>
          <a:lstStyle/>
          <a:p>
            <a:r>
              <a:rPr lang="zh-CN" altLang="en-US" sz="2800" b="1">
                <a:solidFill>
                  <a:srgbClr val="1922E5"/>
                </a:solidFill>
                <a:latin typeface="+mn-ea"/>
                <a:sym typeface="+mn-ea"/>
              </a:rPr>
              <a:t>适应是在进化中形成的</a:t>
            </a:r>
            <a:endParaRPr lang="zh-CN" altLang="en-US" sz="2800" b="1">
              <a:solidFill>
                <a:srgbClr val="1922E5"/>
              </a:solidFill>
              <a:latin typeface="+mn-ea"/>
              <a:sym typeface="+mn-ea"/>
            </a:endParaRPr>
          </a:p>
        </p:txBody>
      </p:sp>
      <p:sp>
        <p:nvSpPr>
          <p:cNvPr id="6" name="文本框 5"/>
          <p:cNvSpPr txBox="1"/>
          <p:nvPr/>
        </p:nvSpPr>
        <p:spPr>
          <a:xfrm>
            <a:off x="640080" y="353060"/>
            <a:ext cx="2703195" cy="1198880"/>
          </a:xfrm>
          <a:prstGeom prst="rect">
            <a:avLst/>
          </a:prstGeom>
          <a:noFill/>
        </p:spPr>
        <p:txBody>
          <a:bodyPr wrap="square" rtlCol="0">
            <a:spAutoFit/>
          </a:bodyPr>
          <a:p>
            <a:r>
              <a:rPr lang="zh-CN" altLang="en-US" sz="3600" b="1">
                <a:latin typeface="+mn-ea"/>
                <a:ea typeface="+mn-ea"/>
              </a:rPr>
              <a:t>（三）形成</a:t>
            </a:r>
            <a:endParaRPr lang="zh-CN" altLang="en-US" sz="3600" b="1">
              <a:latin typeface="+mn-ea"/>
              <a:ea typeface="+mn-ea"/>
            </a:endParaRPr>
          </a:p>
          <a:p>
            <a:r>
              <a:rPr lang="en-US" altLang="zh-CN" sz="3600" b="1">
                <a:latin typeface="+mn-ea"/>
                <a:ea typeface="+mn-ea"/>
              </a:rPr>
              <a:t>1.</a:t>
            </a:r>
            <a:r>
              <a:rPr lang="zh-CN" altLang="en-US" sz="3600" b="1">
                <a:latin typeface="+mn-ea"/>
                <a:ea typeface="+mn-ea"/>
              </a:rPr>
              <a:t>理论：</a:t>
            </a:r>
            <a:endParaRPr lang="zh-CN" altLang="en-US" sz="3600" b="1">
              <a:latin typeface="+mn-ea"/>
              <a:ea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2"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blinds(horizontal)">
                                      <p:cBhvr>
                                        <p:cTn id="13" dur="5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2" nodeType="clickEffect">
                                  <p:stCondLst>
                                    <p:cond delay="0"/>
                                  </p:stCondLst>
                                  <p:childTnLst>
                                    <p:set>
                                      <p:cBhvr>
                                        <p:cTn id="17" dur="1" fill="hold">
                                          <p:stCondLst>
                                            <p:cond delay="0"/>
                                          </p:stCondLst>
                                        </p:cTn>
                                        <p:tgtEl>
                                          <p:spTgt spid="4"/>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8"/>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grpId="0" nodeType="click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barn(inVertical)">
                                      <p:cBhvr>
                                        <p:cTn id="30" dur="500"/>
                                        <p:tgtEl>
                                          <p:spTgt spid="9"/>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barn(inVertical)">
                                      <p:cBhvr>
                                        <p:cTn id="35" dur="500"/>
                                        <p:tgtEl>
                                          <p:spTgt spid="11"/>
                                        </p:tgtEl>
                                      </p:cBhvr>
                                    </p:animEffect>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grpId="2" nodeType="clickEffect">
                                  <p:stCondLst>
                                    <p:cond delay="0"/>
                                  </p:stCondLst>
                                  <p:childTnLst>
                                    <p:set>
                                      <p:cBhvr>
                                        <p:cTn id="39" dur="1" fill="hold">
                                          <p:stCondLst>
                                            <p:cond delay="0"/>
                                          </p:stCondLst>
                                        </p:cTn>
                                        <p:tgtEl>
                                          <p:spTgt spid="6"/>
                                        </p:tgtEl>
                                        <p:attrNameLst>
                                          <p:attrName>style.visibility</p:attrName>
                                        </p:attrNameLst>
                                      </p:cBhvr>
                                      <p:to>
                                        <p:strVal val="visible"/>
                                      </p:to>
                                    </p:set>
                                    <p:anim calcmode="lin" valueType="num">
                                      <p:cBhvr additive="base">
                                        <p:cTn id="40" dur="500" fill="hold"/>
                                        <p:tgtEl>
                                          <p:spTgt spid="6"/>
                                        </p:tgtEl>
                                        <p:attrNameLst>
                                          <p:attrName>ppt_x</p:attrName>
                                        </p:attrNameLst>
                                      </p:cBhvr>
                                      <p:tavLst>
                                        <p:tav tm="0">
                                          <p:val>
                                            <p:strVal val="#ppt_x"/>
                                          </p:val>
                                        </p:tav>
                                        <p:tav tm="100000">
                                          <p:val>
                                            <p:strVal val="#ppt_x"/>
                                          </p:val>
                                        </p:tav>
                                      </p:tavLst>
                                    </p:anim>
                                    <p:anim calcmode="lin" valueType="num">
                                      <p:cBhvr additive="base">
                                        <p:cTn id="41"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2"/>
      <p:bldP spid="2" grpId="0"/>
      <p:bldP spid="4" grpId="2"/>
      <p:bldP spid="5" grpId="0"/>
      <p:bldP spid="8" grpId="0"/>
      <p:bldP spid="9" grpId="0"/>
      <p:bldP spid="11" grpId="0"/>
      <p:bldP spid="6" grpId="2"/>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1" name="Picture 3" descr="拉马克"/>
          <p:cNvPicPr>
            <a:picLocks noGrp="1" noChangeAspect="1"/>
          </p:cNvPicPr>
          <p:nvPr>
            <p:ph idx="1"/>
          </p:nvPr>
        </p:nvPicPr>
        <p:blipFill>
          <a:blip r:embed="rId1"/>
          <a:stretch>
            <a:fillRect/>
          </a:stretch>
        </p:blipFill>
        <p:spPr>
          <a:xfrm>
            <a:off x="1598930" y="1121410"/>
            <a:ext cx="3423285" cy="4583430"/>
          </a:xfrm>
        </p:spPr>
      </p:pic>
      <p:sp>
        <p:nvSpPr>
          <p:cNvPr id="25602" name="Text Box 4"/>
          <p:cNvSpPr txBox="1"/>
          <p:nvPr/>
        </p:nvSpPr>
        <p:spPr>
          <a:xfrm>
            <a:off x="5245100" y="3884613"/>
            <a:ext cx="3659188" cy="368300"/>
          </a:xfrm>
          <a:prstGeom prst="rect">
            <a:avLst/>
          </a:prstGeom>
          <a:noFill/>
          <a:ln w="9525">
            <a:noFill/>
          </a:ln>
        </p:spPr>
        <p:txBody>
          <a:bodyPr anchor="t">
            <a:spAutoFit/>
          </a:bodyPr>
          <a:lstStyle/>
          <a:p>
            <a:endParaRPr lang="zh-CN" altLang="zh-CN">
              <a:latin typeface="楷体_GB2312" panose="02010609030101010101" pitchFamily="49" charset="-122"/>
              <a:ea typeface="楷体_GB2312" panose="02010609030101010101" pitchFamily="49" charset="-122"/>
            </a:endParaRPr>
          </a:p>
        </p:txBody>
      </p:sp>
      <p:sp>
        <p:nvSpPr>
          <p:cNvPr id="25603" name="Text Box 6"/>
          <p:cNvSpPr txBox="1"/>
          <p:nvPr/>
        </p:nvSpPr>
        <p:spPr>
          <a:xfrm>
            <a:off x="5516880" y="1120775"/>
            <a:ext cx="5330825" cy="4831080"/>
          </a:xfrm>
          <a:prstGeom prst="rect">
            <a:avLst/>
          </a:prstGeom>
          <a:noFill/>
          <a:ln w="9525">
            <a:noFill/>
          </a:ln>
        </p:spPr>
        <p:txBody>
          <a:bodyPr wrap="square" anchor="t">
            <a:spAutoFit/>
          </a:bodyPr>
          <a:lstStyle/>
          <a:p>
            <a:r>
              <a:rPr lang="zh-CN" altLang="en-US">
                <a:solidFill>
                  <a:srgbClr val="FF3300"/>
                </a:solidFill>
                <a:latin typeface="楷体_GB2312" panose="02010609030101010101" pitchFamily="49" charset="-122"/>
                <a:ea typeface="楷体_GB2312" panose="02010609030101010101" pitchFamily="49" charset="-122"/>
              </a:rPr>
              <a:t>       </a:t>
            </a:r>
            <a:r>
              <a:rPr lang="zh-CN" altLang="en-US" sz="4400" b="1">
                <a:solidFill>
                  <a:srgbClr val="FF0000"/>
                </a:solidFill>
                <a:latin typeface="楷体_GB2312" panose="02010609030101010101" pitchFamily="49" charset="-122"/>
                <a:ea typeface="楷体_GB2312" panose="02010609030101010101" pitchFamily="49" charset="-122"/>
              </a:rPr>
              <a:t>拉马克，法国博物学家。生物学伟大的奠基人之一，生物学一词是他发明的，最先提出生物进化的学说，是进化论的倡导者和先驱。</a:t>
            </a:r>
            <a:endParaRPr lang="zh-CN" altLang="en-US" sz="4400" b="1">
              <a:solidFill>
                <a:srgbClr val="FF0000"/>
              </a:solidFill>
              <a:latin typeface="楷体_GB2312" panose="02010609030101010101" pitchFamily="49" charset="-122"/>
              <a:ea typeface="楷体_GB2312" panose="02010609030101010101" pitchFamily="49" charset="-122"/>
            </a:endParaRPr>
          </a:p>
        </p:txBody>
      </p:sp>
    </p:spTree>
  </p:cSld>
  <p:clrMapOvr>
    <a:masterClrMapping/>
  </p:clrMapOvr>
  <p:transition spd="slow">
    <p:randomBar dir="ver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B962C8B-B14F-4D97-AF65-F5344CB8AC3E}" type="datetime1">
              <a:rPr kumimoji="0" lang="zh-CN" altLang="en-US" sz="1200" b="0" i="0" u="none" strike="noStrike" kern="1200" cap="none" spc="0" normalizeH="0" baseline="0" noProof="0">
                <a:ln>
                  <a:noFill/>
                </a:ln>
                <a:solidFill>
                  <a:schemeClr val="tx1">
                    <a:tint val="75000"/>
                  </a:schemeClr>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Calibri" panose="020F0502020204030204"/>
              <a:ea typeface="宋体" panose="02010600030101010101" pitchFamily="2" charset="-122"/>
              <a:cs typeface="+mn-cs"/>
            </a:endParaRPr>
          </a:p>
        </p:txBody>
      </p:sp>
      <p:sp>
        <p:nvSpPr>
          <p:cNvPr id="3" name="文本框 2"/>
          <p:cNvSpPr txBox="1"/>
          <p:nvPr/>
        </p:nvSpPr>
        <p:spPr>
          <a:xfrm>
            <a:off x="612140" y="681990"/>
            <a:ext cx="5097145" cy="645160"/>
          </a:xfrm>
          <a:prstGeom prst="rect">
            <a:avLst/>
          </a:prstGeom>
          <a:noFill/>
        </p:spPr>
        <p:txBody>
          <a:bodyPr wrap="square" rtlCol="0">
            <a:spAutoFit/>
          </a:bodyPr>
          <a:lstStyle/>
          <a:p>
            <a:r>
              <a:rPr lang="en-US" altLang="zh-CN" sz="3600" b="1">
                <a:latin typeface="+mn-ea"/>
                <a:ea typeface="+mn-ea"/>
              </a:rPr>
              <a:t>2.</a:t>
            </a:r>
            <a:r>
              <a:rPr lang="zh-CN" altLang="en-US" sz="3600" b="1">
                <a:latin typeface="+mn-ea"/>
                <a:ea typeface="+mn-ea"/>
              </a:rPr>
              <a:t>拉马克的进化学说</a:t>
            </a:r>
            <a:endParaRPr lang="zh-CN" altLang="en-US" sz="3600" b="1">
              <a:latin typeface="+mn-ea"/>
              <a:ea typeface="+mn-ea"/>
            </a:endParaRPr>
          </a:p>
        </p:txBody>
      </p:sp>
      <p:sp>
        <p:nvSpPr>
          <p:cNvPr id="4" name="文本框 3"/>
          <p:cNvSpPr txBox="1"/>
          <p:nvPr/>
        </p:nvSpPr>
        <p:spPr>
          <a:xfrm>
            <a:off x="325120" y="1593850"/>
            <a:ext cx="11541760" cy="1753235"/>
          </a:xfrm>
          <a:prstGeom prst="rect">
            <a:avLst/>
          </a:prstGeom>
          <a:noFill/>
        </p:spPr>
        <p:txBody>
          <a:bodyPr wrap="square" rtlCol="0">
            <a:spAutoFit/>
          </a:bodyPr>
          <a:lstStyle/>
          <a:p>
            <a:r>
              <a:rPr lang="zh-CN" sz="3600" b="1">
                <a:latin typeface="+mn-ea"/>
                <a:ea typeface="+mn-ea"/>
              </a:rPr>
              <a:t>①主要内容：</a:t>
            </a:r>
            <a:endParaRPr lang="zh-CN" sz="3600" b="1">
              <a:latin typeface="+mn-ea"/>
              <a:ea typeface="+mn-ea"/>
            </a:endParaRPr>
          </a:p>
          <a:p>
            <a:r>
              <a:rPr lang="zh-CN" sz="3600" b="1">
                <a:latin typeface="+mn-ea"/>
                <a:ea typeface="+mn-ea"/>
              </a:rPr>
              <a:t>（</a:t>
            </a:r>
            <a:r>
              <a:rPr lang="en-US" altLang="zh-CN" sz="3600" b="1">
                <a:latin typeface="+mn-ea"/>
                <a:ea typeface="+mn-ea"/>
              </a:rPr>
              <a:t>1</a:t>
            </a:r>
            <a:r>
              <a:rPr lang="zh-CN" altLang="en-US" sz="3600" b="1">
                <a:latin typeface="+mn-ea"/>
                <a:ea typeface="+mn-ea"/>
              </a:rPr>
              <a:t>）</a:t>
            </a:r>
            <a:r>
              <a:rPr lang="zh-CN" sz="3600" b="1">
                <a:latin typeface="+mn-ea"/>
                <a:ea typeface="+mn-ea"/>
              </a:rPr>
              <a:t>当今所有的生物都是由更古老的生物进化来的；</a:t>
            </a:r>
            <a:endParaRPr lang="zh-CN" sz="3600" b="1">
              <a:latin typeface="+mn-ea"/>
              <a:ea typeface="+mn-ea"/>
            </a:endParaRPr>
          </a:p>
          <a:p>
            <a:r>
              <a:rPr lang="zh-CN" sz="3600" b="1">
                <a:latin typeface="+mn-ea"/>
                <a:ea typeface="+mn-ea"/>
                <a:sym typeface="+mn-ea"/>
              </a:rPr>
              <a:t>（</a:t>
            </a:r>
            <a:r>
              <a:rPr lang="en-US" altLang="zh-CN" sz="3600" b="1">
                <a:latin typeface="+mn-ea"/>
                <a:ea typeface="+mn-ea"/>
                <a:sym typeface="+mn-ea"/>
              </a:rPr>
              <a:t>2</a:t>
            </a:r>
            <a:r>
              <a:rPr lang="zh-CN" sz="3600" b="1">
                <a:latin typeface="+mn-ea"/>
                <a:ea typeface="+mn-ea"/>
                <a:sym typeface="+mn-ea"/>
              </a:rPr>
              <a:t>）各种生物的适应性特征是在进化过程中逐渐形成的。</a:t>
            </a:r>
            <a:endParaRPr lang="zh-CN" sz="3600" b="1">
              <a:latin typeface="+mn-ea"/>
              <a:ea typeface="+mn-ea"/>
              <a:sym typeface="+mn-ea"/>
            </a:endParaRPr>
          </a:p>
        </p:txBody>
      </p:sp>
      <p:sp>
        <p:nvSpPr>
          <p:cNvPr id="6" name="文本框 5"/>
          <p:cNvSpPr txBox="1"/>
          <p:nvPr/>
        </p:nvSpPr>
        <p:spPr>
          <a:xfrm>
            <a:off x="443230" y="3613785"/>
            <a:ext cx="10343515" cy="1198880"/>
          </a:xfrm>
          <a:prstGeom prst="rect">
            <a:avLst/>
          </a:prstGeom>
          <a:noFill/>
        </p:spPr>
        <p:txBody>
          <a:bodyPr wrap="square" rtlCol="0">
            <a:spAutoFit/>
          </a:bodyPr>
          <a:lstStyle/>
          <a:p>
            <a:r>
              <a:rPr lang="zh-CN" sz="3600" b="1">
                <a:latin typeface="+mn-ea"/>
                <a:ea typeface="+mn-ea"/>
              </a:rPr>
              <a:t>②进化的原因：</a:t>
            </a:r>
            <a:r>
              <a:rPr lang="zh-CN" sz="3600" b="1">
                <a:solidFill>
                  <a:srgbClr val="FF0000"/>
                </a:solidFill>
                <a:latin typeface="+mn-ea"/>
                <a:ea typeface="+mn-ea"/>
              </a:rPr>
              <a:t>用进废退 </a:t>
            </a:r>
            <a:r>
              <a:rPr lang="en-US" altLang="zh-CN" sz="3600" b="1">
                <a:solidFill>
                  <a:srgbClr val="FF0000"/>
                </a:solidFill>
                <a:latin typeface="+mn-ea"/>
                <a:ea typeface="+mn-ea"/>
              </a:rPr>
              <a:t>eg.</a:t>
            </a:r>
            <a:r>
              <a:rPr lang="zh-CN" altLang="en-US" sz="3600" b="1">
                <a:solidFill>
                  <a:srgbClr val="FF0000"/>
                </a:solidFill>
                <a:latin typeface="+mn-ea"/>
                <a:ea typeface="+mn-ea"/>
              </a:rPr>
              <a:t>食蚁兽、鼹鼠</a:t>
            </a:r>
            <a:endParaRPr lang="zh-CN" sz="3600" b="1">
              <a:latin typeface="+mn-ea"/>
              <a:ea typeface="+mn-ea"/>
            </a:endParaRPr>
          </a:p>
          <a:p>
            <a:r>
              <a:rPr lang="zh-CN" sz="3600" b="1">
                <a:latin typeface="+mn-ea"/>
                <a:ea typeface="+mn-ea"/>
              </a:rPr>
              <a:t>                       </a:t>
            </a:r>
            <a:r>
              <a:rPr lang="zh-CN" sz="3600" b="1">
                <a:solidFill>
                  <a:srgbClr val="FF0000"/>
                </a:solidFill>
                <a:latin typeface="+mn-ea"/>
                <a:ea typeface="+mn-ea"/>
                <a:sym typeface="+mn-ea"/>
              </a:rPr>
              <a:t>获得性遗传</a:t>
            </a:r>
            <a:endParaRPr lang="zh-CN" sz="3600" b="1">
              <a:latin typeface="+mn-ea"/>
              <a:ea typeface="+mn-ea"/>
              <a:sym typeface="+mn-ea"/>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to="" calcmode="lin" valueType="num">
                                      <p:cBhvr>
                                        <p:cTn id="7" dur="1" fill="hold"/>
                                        <p:tgtEl>
                                          <p:spTgt spid="3"/>
                                        </p:tgtEl>
                                      </p:cBhvr>
                                    </p:anim>
                                  </p:childTnLst>
                                </p:cTn>
                              </p:par>
                            </p:childTnLst>
                          </p:cTn>
                        </p:par>
                      </p:childTnLst>
                    </p:cTn>
                  </p:par>
                  <p:par>
                    <p:cTn id="8" fill="hold">
                      <p:stCondLst>
                        <p:cond delay="indefinite"/>
                      </p:stCondLst>
                      <p:childTnLst>
                        <p:par>
                          <p:cTn id="9" fill="hold">
                            <p:stCondLst>
                              <p:cond delay="0"/>
                            </p:stCondLst>
                            <p:childTnLst>
                              <p:par>
                                <p:cTn id="10" presetID="24"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to="" calcmode="lin" valueType="num">
                                      <p:cBhvr>
                                        <p:cTn id="12" dur="1" fill="hold"/>
                                        <p:tgtEl>
                                          <p:spTgt spid="4"/>
                                        </p:tgtEl>
                                      </p:cBhvr>
                                    </p:anim>
                                  </p:childTnLst>
                                </p:cTn>
                              </p:par>
                            </p:childTnLst>
                          </p:cTn>
                        </p:par>
                      </p:childTnLst>
                    </p:cTn>
                  </p:par>
                  <p:par>
                    <p:cTn id="13" fill="hold">
                      <p:stCondLst>
                        <p:cond delay="indefinite"/>
                      </p:stCondLst>
                      <p:childTnLst>
                        <p:par>
                          <p:cTn id="14" fill="hold">
                            <p:stCondLst>
                              <p:cond delay="0"/>
                            </p:stCondLst>
                            <p:childTnLst>
                              <p:par>
                                <p:cTn id="15" presetID="24"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 to="" calcmode="lin" valueType="num">
                                      <p:cBhvr>
                                        <p:cTn id="17" dur="1" fill="hold"/>
                                        <p:tgtEl>
                                          <p:spTgt spid="6"/>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2" name="Text Box 4"/>
          <p:cNvSpPr txBox="1"/>
          <p:nvPr/>
        </p:nvSpPr>
        <p:spPr>
          <a:xfrm>
            <a:off x="1952625" y="1335088"/>
            <a:ext cx="3313113" cy="521970"/>
          </a:xfrm>
          <a:prstGeom prst="rect">
            <a:avLst/>
          </a:prstGeom>
          <a:noFill/>
          <a:ln w="9525">
            <a:noFill/>
          </a:ln>
        </p:spPr>
        <p:txBody>
          <a:bodyPr anchor="t">
            <a:spAutoFit/>
          </a:bodyPr>
          <a:p>
            <a:pPr algn="l"/>
            <a:r>
              <a:rPr lang="zh-CN" altLang="en-US" sz="2800" dirty="0">
                <a:solidFill>
                  <a:schemeClr val="tx1"/>
                </a:solidFill>
                <a:latin typeface="宋体" panose="02010600030101010101" pitchFamily="2" charset="-122"/>
                <a:ea typeface="宋体" panose="02010600030101010101" pitchFamily="2" charset="-122"/>
              </a:rPr>
              <a:t>③意义 </a:t>
            </a:r>
            <a:r>
              <a:rPr lang="en-US" altLang="zh-CN" sz="2800" dirty="0">
                <a:solidFill>
                  <a:schemeClr val="tx1"/>
                </a:solidFill>
                <a:latin typeface="宋体" panose="02010600030101010101" pitchFamily="2" charset="-122"/>
                <a:ea typeface="宋体" panose="02010600030101010101" pitchFamily="2" charset="-122"/>
              </a:rPr>
              <a:t>:</a:t>
            </a:r>
            <a:endParaRPr lang="en-US" altLang="zh-CN" sz="2800" dirty="0">
              <a:solidFill>
                <a:schemeClr val="tx1"/>
              </a:solidFill>
              <a:latin typeface="宋体" panose="02010600030101010101" pitchFamily="2" charset="-122"/>
              <a:ea typeface="宋体" panose="02010600030101010101" pitchFamily="2" charset="-122"/>
            </a:endParaRPr>
          </a:p>
        </p:txBody>
      </p:sp>
      <p:sp>
        <p:nvSpPr>
          <p:cNvPr id="20483" name="Text Box 5"/>
          <p:cNvSpPr txBox="1"/>
          <p:nvPr/>
        </p:nvSpPr>
        <p:spPr>
          <a:xfrm>
            <a:off x="1952625" y="1857375"/>
            <a:ext cx="8064500" cy="521970"/>
          </a:xfrm>
          <a:prstGeom prst="rect">
            <a:avLst/>
          </a:prstGeom>
          <a:noFill/>
          <a:ln w="9525">
            <a:noFill/>
          </a:ln>
        </p:spPr>
        <p:txBody>
          <a:bodyPr anchor="t">
            <a:spAutoFit/>
          </a:bodyPr>
          <a:p>
            <a:r>
              <a:rPr lang="zh-CN" sz="2800" dirty="0">
                <a:solidFill>
                  <a:schemeClr val="tx1"/>
                </a:solidFill>
                <a:latin typeface="宋体" panose="02010600030101010101" pitchFamily="2" charset="-122"/>
                <a:ea typeface="宋体" panose="02010600030101010101" pitchFamily="2" charset="-122"/>
              </a:rPr>
              <a:t>（</a:t>
            </a:r>
            <a:r>
              <a:rPr lang="en-US" altLang="zh-CN" sz="2800" dirty="0">
                <a:solidFill>
                  <a:schemeClr val="tx1"/>
                </a:solidFill>
                <a:latin typeface="宋体" panose="02010600030101010101" pitchFamily="2" charset="-122"/>
                <a:ea typeface="宋体" panose="02010600030101010101" pitchFamily="2" charset="-122"/>
              </a:rPr>
              <a:t>1</a:t>
            </a:r>
            <a:r>
              <a:rPr lang="zh-CN" sz="2800" dirty="0">
                <a:solidFill>
                  <a:schemeClr val="tx1"/>
                </a:solidFill>
                <a:latin typeface="宋体" panose="02010600030101010101" pitchFamily="2" charset="-122"/>
                <a:ea typeface="宋体" panose="02010600030101010101" pitchFamily="2" charset="-122"/>
              </a:rPr>
              <a:t>）</a:t>
            </a:r>
            <a:r>
              <a:rPr lang="zh-CN" altLang="en-US" sz="2800" dirty="0">
                <a:solidFill>
                  <a:schemeClr val="tx1"/>
                </a:solidFill>
                <a:latin typeface="Verdana" panose="020B0604030504040204" pitchFamily="34" charset="0"/>
                <a:ea typeface="宋体" panose="02010600030101010101" pitchFamily="2" charset="-122"/>
              </a:rPr>
              <a:t>反对</a:t>
            </a:r>
            <a:r>
              <a:rPr lang="zh-CN" altLang="en-US" sz="2800" dirty="0">
                <a:solidFill>
                  <a:srgbClr val="FF0000"/>
                </a:solidFill>
                <a:latin typeface="楷体" panose="02010609060101010101" pitchFamily="49" charset="-122"/>
                <a:ea typeface="楷体" panose="02010609060101010101" pitchFamily="49" charset="-122"/>
              </a:rPr>
              <a:t>神创论</a:t>
            </a:r>
            <a:r>
              <a:rPr lang="zh-CN" altLang="en-US" sz="2800" dirty="0">
                <a:solidFill>
                  <a:schemeClr val="tx1"/>
                </a:solidFill>
                <a:latin typeface="Verdana" panose="020B0604030504040204" pitchFamily="34" charset="0"/>
                <a:ea typeface="宋体" panose="02010600030101010101" pitchFamily="2" charset="-122"/>
              </a:rPr>
              <a:t>和</a:t>
            </a:r>
            <a:r>
              <a:rPr lang="zh-CN" altLang="en-US" sz="2800" dirty="0">
                <a:solidFill>
                  <a:srgbClr val="FF0000"/>
                </a:solidFill>
                <a:latin typeface="楷体" panose="02010609060101010101" pitchFamily="49" charset="-122"/>
                <a:ea typeface="楷体" panose="02010609060101010101" pitchFamily="49" charset="-122"/>
              </a:rPr>
              <a:t>物种不变论</a:t>
            </a:r>
            <a:r>
              <a:rPr lang="zh-CN" altLang="en-US" sz="2800" dirty="0">
                <a:solidFill>
                  <a:schemeClr val="tx1"/>
                </a:solidFill>
                <a:latin typeface="Verdana" panose="020B0604030504040204" pitchFamily="34" charset="0"/>
                <a:ea typeface="宋体" panose="02010600030101010101" pitchFamily="2" charset="-122"/>
              </a:rPr>
              <a:t>。</a:t>
            </a:r>
            <a:endParaRPr lang="zh-CN" altLang="en-US" sz="2800" dirty="0">
              <a:solidFill>
                <a:schemeClr val="tx1"/>
              </a:solidFill>
              <a:latin typeface="Verdana" panose="020B0604030504040204" pitchFamily="34" charset="0"/>
              <a:ea typeface="宋体" panose="02010600030101010101" pitchFamily="2" charset="-122"/>
            </a:endParaRPr>
          </a:p>
        </p:txBody>
      </p:sp>
      <p:sp>
        <p:nvSpPr>
          <p:cNvPr id="20484" name="Rectangle 6"/>
          <p:cNvSpPr/>
          <p:nvPr/>
        </p:nvSpPr>
        <p:spPr>
          <a:xfrm>
            <a:off x="1631950" y="2476500"/>
            <a:ext cx="8535988" cy="521970"/>
          </a:xfrm>
          <a:prstGeom prst="rect">
            <a:avLst/>
          </a:prstGeom>
          <a:noFill/>
          <a:ln w="9525">
            <a:noFill/>
          </a:ln>
        </p:spPr>
        <p:txBody>
          <a:bodyPr anchor="t">
            <a:spAutoFit/>
          </a:bodyPr>
          <a:p>
            <a:pPr algn="ctr"/>
            <a:r>
              <a:rPr lang="zh-CN" sz="2800" dirty="0">
                <a:solidFill>
                  <a:schemeClr val="tx1"/>
                </a:solidFill>
                <a:latin typeface="宋体" panose="02010600030101010101" pitchFamily="2" charset="-122"/>
                <a:ea typeface="宋体" panose="02010600030101010101" pitchFamily="2" charset="-122"/>
              </a:rPr>
              <a:t>（</a:t>
            </a:r>
            <a:r>
              <a:rPr lang="en-US" altLang="zh-CN" sz="2800" dirty="0">
                <a:solidFill>
                  <a:schemeClr val="tx1"/>
                </a:solidFill>
                <a:latin typeface="宋体" panose="02010600030101010101" pitchFamily="2" charset="-122"/>
                <a:ea typeface="宋体" panose="02010600030101010101" pitchFamily="2" charset="-122"/>
              </a:rPr>
              <a:t>2</a:t>
            </a:r>
            <a:r>
              <a:rPr lang="zh-CN" sz="2800" dirty="0">
                <a:solidFill>
                  <a:schemeClr val="tx1"/>
                </a:solidFill>
                <a:latin typeface="宋体" panose="02010600030101010101" pitchFamily="2" charset="-122"/>
                <a:ea typeface="宋体" panose="02010600030101010101" pitchFamily="2" charset="-122"/>
              </a:rPr>
              <a:t>）</a:t>
            </a:r>
            <a:r>
              <a:rPr lang="zh-CN" altLang="en-US" sz="2800" dirty="0">
                <a:solidFill>
                  <a:schemeClr val="tx1"/>
                </a:solidFill>
                <a:latin typeface="宋体" panose="02010600030101010101" pitchFamily="2" charset="-122"/>
                <a:ea typeface="宋体" panose="02010600030101010101" pitchFamily="2" charset="-122"/>
              </a:rPr>
              <a:t>历史上第一个系统地提出了进化理论的学者。</a:t>
            </a:r>
            <a:endParaRPr lang="zh-CN" altLang="en-US" sz="2800" dirty="0">
              <a:solidFill>
                <a:schemeClr val="tx1"/>
              </a:solidFill>
              <a:latin typeface="宋体" panose="02010600030101010101" pitchFamily="2" charset="-122"/>
              <a:ea typeface="宋体" panose="02010600030101010101" pitchFamily="2" charset="-122"/>
            </a:endParaRPr>
          </a:p>
        </p:txBody>
      </p:sp>
      <p:sp>
        <p:nvSpPr>
          <p:cNvPr id="20485" name="Text Box 7"/>
          <p:cNvSpPr txBox="1"/>
          <p:nvPr/>
        </p:nvSpPr>
        <p:spPr>
          <a:xfrm>
            <a:off x="1992313" y="3929063"/>
            <a:ext cx="8604250" cy="953135"/>
          </a:xfrm>
          <a:prstGeom prst="rect">
            <a:avLst/>
          </a:prstGeom>
          <a:noFill/>
          <a:ln w="9525">
            <a:noFill/>
          </a:ln>
        </p:spPr>
        <p:txBody>
          <a:bodyPr anchor="t">
            <a:spAutoFit/>
          </a:bodyPr>
          <a:p>
            <a:pPr>
              <a:lnSpc>
                <a:spcPct val="100000"/>
              </a:lnSpc>
            </a:pPr>
            <a:r>
              <a:rPr lang="zh-CN" sz="2800" dirty="0">
                <a:solidFill>
                  <a:schemeClr val="tx1"/>
                </a:solidFill>
                <a:latin typeface="宋体" panose="02010600030101010101" pitchFamily="2" charset="-122"/>
                <a:ea typeface="宋体" panose="02010600030101010101" pitchFamily="2" charset="-122"/>
              </a:rPr>
              <a:t>（</a:t>
            </a:r>
            <a:r>
              <a:rPr lang="en-US" altLang="zh-CN" sz="2800" dirty="0">
                <a:solidFill>
                  <a:schemeClr val="tx1"/>
                </a:solidFill>
                <a:latin typeface="宋体" panose="02010600030101010101" pitchFamily="2" charset="-122"/>
                <a:ea typeface="宋体" panose="02010600030101010101" pitchFamily="2" charset="-122"/>
              </a:rPr>
              <a:t>1</a:t>
            </a:r>
            <a:r>
              <a:rPr lang="zh-CN" sz="2800" dirty="0">
                <a:solidFill>
                  <a:schemeClr val="tx1"/>
                </a:solidFill>
                <a:latin typeface="宋体" panose="02010600030101010101" pitchFamily="2" charset="-122"/>
                <a:ea typeface="宋体" panose="02010600030101010101" pitchFamily="2" charset="-122"/>
              </a:rPr>
              <a:t>）</a:t>
            </a:r>
            <a:r>
              <a:rPr lang="zh-CN" altLang="en-US" sz="2800" dirty="0">
                <a:solidFill>
                  <a:schemeClr val="tx1"/>
                </a:solidFill>
                <a:latin typeface="宋体" panose="02010600030101010101" pitchFamily="2" charset="-122"/>
                <a:ea typeface="宋体" panose="02010600030101010101" pitchFamily="2" charset="-122"/>
              </a:rPr>
              <a:t>拉马克提出的</a:t>
            </a:r>
            <a:r>
              <a:rPr lang="zh-CN" altLang="en-US" sz="2800" dirty="0">
                <a:solidFill>
                  <a:srgbClr val="FF0000"/>
                </a:solidFill>
                <a:latin typeface="宋体" panose="02010600030101010101" pitchFamily="2" charset="-122"/>
                <a:ea typeface="宋体" panose="02010600030101010101" pitchFamily="2" charset="-122"/>
              </a:rPr>
              <a:t>用进废退</a:t>
            </a:r>
            <a:r>
              <a:rPr lang="zh-CN" altLang="en-US" sz="2800" dirty="0">
                <a:solidFill>
                  <a:schemeClr val="tx1"/>
                </a:solidFill>
                <a:latin typeface="宋体" panose="02010600030101010101" pitchFamily="2" charset="-122"/>
                <a:ea typeface="宋体" panose="02010600030101010101" pitchFamily="2" charset="-122"/>
              </a:rPr>
              <a:t>和</a:t>
            </a:r>
            <a:r>
              <a:rPr lang="zh-CN" altLang="en-US" sz="2800" dirty="0">
                <a:solidFill>
                  <a:srgbClr val="FF0000"/>
                </a:solidFill>
                <a:latin typeface="宋体" panose="02010600030101010101" pitchFamily="2" charset="-122"/>
                <a:ea typeface="宋体" panose="02010600030101010101" pitchFamily="2" charset="-122"/>
              </a:rPr>
              <a:t>获得性遗传</a:t>
            </a:r>
            <a:r>
              <a:rPr lang="zh-CN" altLang="en-US" sz="2800" dirty="0">
                <a:solidFill>
                  <a:schemeClr val="tx1"/>
                </a:solidFill>
                <a:latin typeface="宋体" panose="02010600030101010101" pitchFamily="2" charset="-122"/>
                <a:ea typeface="宋体" panose="02010600030101010101" pitchFamily="2" charset="-122"/>
              </a:rPr>
              <a:t>的观点缺少科学证据的支持，大多来自主观臆测。</a:t>
            </a:r>
            <a:endParaRPr lang="zh-CN" altLang="en-US" sz="2800" dirty="0">
              <a:solidFill>
                <a:schemeClr val="tx1"/>
              </a:solidFill>
              <a:latin typeface="宋体" panose="02010600030101010101" pitchFamily="2" charset="-122"/>
              <a:ea typeface="宋体" panose="02010600030101010101" pitchFamily="2" charset="-122"/>
            </a:endParaRPr>
          </a:p>
        </p:txBody>
      </p:sp>
      <p:sp>
        <p:nvSpPr>
          <p:cNvPr id="20486" name="Text Box 8"/>
          <p:cNvSpPr txBox="1"/>
          <p:nvPr/>
        </p:nvSpPr>
        <p:spPr>
          <a:xfrm>
            <a:off x="1919288" y="5130483"/>
            <a:ext cx="8604250" cy="521970"/>
          </a:xfrm>
          <a:prstGeom prst="rect">
            <a:avLst/>
          </a:prstGeom>
          <a:noFill/>
          <a:ln w="9525">
            <a:noFill/>
          </a:ln>
        </p:spPr>
        <p:txBody>
          <a:bodyPr anchor="t">
            <a:spAutoFit/>
          </a:bodyPr>
          <a:p>
            <a:r>
              <a:rPr lang="zh-CN" sz="2800" dirty="0">
                <a:solidFill>
                  <a:schemeClr val="tx1"/>
                </a:solidFill>
                <a:latin typeface="宋体" panose="02010600030101010101" pitchFamily="2" charset="-122"/>
                <a:ea typeface="宋体" panose="02010600030101010101" pitchFamily="2" charset="-122"/>
              </a:rPr>
              <a:t>（</a:t>
            </a:r>
            <a:r>
              <a:rPr lang="en-US" altLang="zh-CN" sz="2800" dirty="0">
                <a:solidFill>
                  <a:schemeClr val="tx1"/>
                </a:solidFill>
                <a:latin typeface="宋体" panose="02010600030101010101" pitchFamily="2" charset="-122"/>
                <a:ea typeface="宋体" panose="02010600030101010101" pitchFamily="2" charset="-122"/>
              </a:rPr>
              <a:t>2</a:t>
            </a:r>
            <a:r>
              <a:rPr lang="zh-CN" sz="2800" dirty="0">
                <a:solidFill>
                  <a:schemeClr val="tx1"/>
                </a:solidFill>
                <a:latin typeface="宋体" panose="02010600030101010101" pitchFamily="2" charset="-122"/>
                <a:ea typeface="宋体" panose="02010600030101010101" pitchFamily="2" charset="-122"/>
              </a:rPr>
              <a:t>）</a:t>
            </a:r>
            <a:r>
              <a:rPr lang="zh-CN" altLang="en-US" sz="2800" dirty="0">
                <a:solidFill>
                  <a:schemeClr val="tx1"/>
                </a:solidFill>
                <a:latin typeface="宋体" panose="02010600030101010101" pitchFamily="2" charset="-122"/>
                <a:ea typeface="宋体" panose="02010600030101010101" pitchFamily="2" charset="-122"/>
              </a:rPr>
              <a:t>拉马克过于</a:t>
            </a:r>
            <a:r>
              <a:rPr lang="zh-CN" altLang="en-US" sz="2800" dirty="0">
                <a:solidFill>
                  <a:srgbClr val="FF0000"/>
                </a:solidFill>
                <a:latin typeface="宋体" panose="02010600030101010101" pitchFamily="2" charset="-122"/>
                <a:ea typeface="宋体" panose="02010600030101010101" pitchFamily="2" charset="-122"/>
              </a:rPr>
              <a:t>强调环境的变化</a:t>
            </a:r>
            <a:r>
              <a:rPr lang="zh-CN" altLang="en-US" sz="2800" dirty="0">
                <a:solidFill>
                  <a:srgbClr val="FF0000"/>
                </a:solidFill>
                <a:latin typeface="宋体" panose="02010600030101010101" pitchFamily="2" charset="-122"/>
                <a:ea typeface="宋体" panose="02010600030101010101" pitchFamily="2" charset="-122"/>
              </a:rPr>
              <a:t>直接导致</a:t>
            </a:r>
            <a:r>
              <a:rPr lang="zh-CN" altLang="en-US" sz="2800" dirty="0">
                <a:solidFill>
                  <a:schemeClr val="tx1"/>
                </a:solidFill>
                <a:latin typeface="宋体" panose="02010600030101010101" pitchFamily="2" charset="-122"/>
                <a:ea typeface="宋体" panose="02010600030101010101" pitchFamily="2" charset="-122"/>
              </a:rPr>
              <a:t>物种的改变。</a:t>
            </a:r>
            <a:endParaRPr lang="zh-CN" altLang="en-US" sz="2800" dirty="0">
              <a:solidFill>
                <a:schemeClr val="tx1"/>
              </a:solidFill>
              <a:latin typeface="宋体" panose="02010600030101010101" pitchFamily="2" charset="-122"/>
              <a:ea typeface="宋体" panose="02010600030101010101" pitchFamily="2" charset="-122"/>
            </a:endParaRPr>
          </a:p>
        </p:txBody>
      </p:sp>
      <p:sp>
        <p:nvSpPr>
          <p:cNvPr id="20487" name="Text Box 9"/>
          <p:cNvSpPr txBox="1"/>
          <p:nvPr/>
        </p:nvSpPr>
        <p:spPr>
          <a:xfrm>
            <a:off x="1919288" y="3214688"/>
            <a:ext cx="2374900" cy="521970"/>
          </a:xfrm>
          <a:prstGeom prst="rect">
            <a:avLst/>
          </a:prstGeom>
          <a:noFill/>
          <a:ln w="9525">
            <a:noFill/>
          </a:ln>
        </p:spPr>
        <p:txBody>
          <a:bodyPr anchor="t">
            <a:spAutoFit/>
          </a:bodyPr>
          <a:p>
            <a:pPr algn="ctr"/>
            <a:r>
              <a:rPr lang="zh-CN" altLang="en-US" sz="2800" dirty="0">
                <a:solidFill>
                  <a:schemeClr val="tx1"/>
                </a:solidFill>
                <a:latin typeface="宋体" panose="02010600030101010101" pitchFamily="2" charset="-122"/>
                <a:ea typeface="宋体" panose="02010600030101010101" pitchFamily="2" charset="-122"/>
              </a:rPr>
              <a:t>④局限性 </a:t>
            </a:r>
            <a:r>
              <a:rPr lang="en-US" altLang="zh-CN" sz="2800" dirty="0">
                <a:solidFill>
                  <a:schemeClr val="tx1"/>
                </a:solidFill>
                <a:latin typeface="宋体" panose="02010600030101010101" pitchFamily="2" charset="-122"/>
                <a:ea typeface="宋体" panose="02010600030101010101" pitchFamily="2" charset="-122"/>
              </a:rPr>
              <a:t>:</a:t>
            </a:r>
            <a:endParaRPr lang="en-US" altLang="zh-CN" sz="2800" dirty="0">
              <a:solidFill>
                <a:schemeClr val="tx1"/>
              </a:solidFill>
              <a:latin typeface="宋体" panose="02010600030101010101" pitchFamily="2" charset="-122"/>
              <a:ea typeface="宋体" panose="02010600030101010101" pitchFamily="2" charset="-122"/>
            </a:endParaRPr>
          </a:p>
        </p:txBody>
      </p:sp>
      <p:sp>
        <p:nvSpPr>
          <p:cNvPr id="46087" name="Text Box 4"/>
          <p:cNvSpPr txBox="1"/>
          <p:nvPr/>
        </p:nvSpPr>
        <p:spPr>
          <a:xfrm>
            <a:off x="2278063" y="500063"/>
            <a:ext cx="8675687" cy="706755"/>
          </a:xfrm>
          <a:prstGeom prst="rect">
            <a:avLst/>
          </a:prstGeom>
          <a:noFill/>
          <a:ln w="9525">
            <a:noFill/>
          </a:ln>
        </p:spPr>
        <p:txBody>
          <a:bodyPr anchor="t">
            <a:spAutoFit/>
          </a:bodyPr>
          <a:p>
            <a:pPr>
              <a:spcBef>
                <a:spcPct val="0"/>
              </a:spcBef>
            </a:pPr>
            <a:r>
              <a:rPr lang="zh-CN" altLang="en-US" sz="4000" dirty="0">
                <a:solidFill>
                  <a:schemeClr val="tx1"/>
                </a:solidFill>
                <a:latin typeface="隶书" panose="02010509060101010101" pitchFamily="49" charset="-122"/>
                <a:ea typeface="隶书" panose="02010509060101010101" pitchFamily="49" charset="-122"/>
              </a:rPr>
              <a:t>我们应怎样评价拉马克进化学说？</a:t>
            </a:r>
            <a:endParaRPr lang="zh-CN" altLang="en-US" sz="4000" dirty="0">
              <a:solidFill>
                <a:schemeClr val="tx1"/>
              </a:solidFill>
              <a:latin typeface="隶书" panose="02010509060101010101" pitchFamily="49" charset="-122"/>
              <a:ea typeface="隶书" panose="02010509060101010101" pitchFamily="49"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0482"/>
                                        </p:tgtEl>
                                        <p:attrNameLst>
                                          <p:attrName>style.visibility</p:attrName>
                                        </p:attrNameLst>
                                      </p:cBhvr>
                                      <p:to>
                                        <p:strVal val="visible"/>
                                      </p:to>
                                    </p:set>
                                    <p:animEffect transition="in" filter="blinds(horizontal)">
                                      <p:cBhvr>
                                        <p:cTn id="7" dur="500"/>
                                        <p:tgtEl>
                                          <p:spTgt spid="2048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0483"/>
                                        </p:tgtEl>
                                        <p:attrNameLst>
                                          <p:attrName>style.visibility</p:attrName>
                                        </p:attrNameLst>
                                      </p:cBhvr>
                                      <p:to>
                                        <p:strVal val="visible"/>
                                      </p:to>
                                    </p:set>
                                    <p:animEffect transition="in" filter="wipe(left)">
                                      <p:cBhvr>
                                        <p:cTn id="12" dur="500"/>
                                        <p:tgtEl>
                                          <p:spTgt spid="2048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0484"/>
                                        </p:tgtEl>
                                        <p:attrNameLst>
                                          <p:attrName>style.visibility</p:attrName>
                                        </p:attrNameLst>
                                      </p:cBhvr>
                                      <p:to>
                                        <p:strVal val="visible"/>
                                      </p:to>
                                    </p:set>
                                    <p:animEffect transition="in" filter="wipe(left)">
                                      <p:cBhvr>
                                        <p:cTn id="17" dur="500"/>
                                        <p:tgtEl>
                                          <p:spTgt spid="2048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0487"/>
                                        </p:tgtEl>
                                        <p:attrNameLst>
                                          <p:attrName>style.visibility</p:attrName>
                                        </p:attrNameLst>
                                      </p:cBhvr>
                                      <p:to>
                                        <p:strVal val="visible"/>
                                      </p:to>
                                    </p:set>
                                    <p:animEffect transition="in" filter="fade">
                                      <p:cBhvr>
                                        <p:cTn id="22" dur="500"/>
                                        <p:tgtEl>
                                          <p:spTgt spid="2048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20485"/>
                                        </p:tgtEl>
                                        <p:attrNameLst>
                                          <p:attrName>style.visibility</p:attrName>
                                        </p:attrNameLst>
                                      </p:cBhvr>
                                      <p:to>
                                        <p:strVal val="visible"/>
                                      </p:to>
                                    </p:set>
                                    <p:animEffect transition="in" filter="wipe(left)">
                                      <p:cBhvr>
                                        <p:cTn id="27" dur="500"/>
                                        <p:tgtEl>
                                          <p:spTgt spid="2048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20486"/>
                                        </p:tgtEl>
                                        <p:attrNameLst>
                                          <p:attrName>style.visibility</p:attrName>
                                        </p:attrNameLst>
                                      </p:cBhvr>
                                      <p:to>
                                        <p:strVal val="visible"/>
                                      </p:to>
                                    </p:set>
                                    <p:animEffect transition="in" filter="wipe(left)">
                                      <p:cBhvr>
                                        <p:cTn id="32" dur="500"/>
                                        <p:tgtEl>
                                          <p:spTgt spid="204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82" grpId="0"/>
      <p:bldP spid="20483" grpId="0"/>
      <p:bldP spid="20484" grpId="0"/>
      <p:bldP spid="20485" grpId="0"/>
      <p:bldP spid="20486" grpId="0"/>
      <p:bldP spid="2048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标题 48129"/>
          <p:cNvSpPr>
            <a:spLocks noGrp="1"/>
          </p:cNvSpPr>
          <p:nvPr>
            <p:ph type="title"/>
          </p:nvPr>
        </p:nvSpPr>
        <p:spPr>
          <a:xfrm>
            <a:off x="2067560" y="198120"/>
            <a:ext cx="7399655" cy="716280"/>
          </a:xfrm>
        </p:spPr>
        <p:txBody>
          <a:bodyPr/>
          <a:lstStyle/>
          <a:p>
            <a:pPr marL="0" marR="0" indent="0" algn="ctr" defTabSz="914400" rtl="0" eaLnBrk="0" fontAlgn="base" latinLnBrk="0" hangingPunct="0">
              <a:lnSpc>
                <a:spcPct val="100000"/>
              </a:lnSpc>
              <a:spcBef>
                <a:spcPct val="0"/>
              </a:spcBef>
              <a:spcAft>
                <a:spcPct val="0"/>
              </a:spcAft>
              <a:buClrTx/>
              <a:buSzTx/>
              <a:buFontTx/>
              <a:buNone/>
            </a:pPr>
            <a:r>
              <a:rPr kumimoji="0" lang="zh-CN" altLang="en-US" sz="3200" b="0" i="0" u="none" strike="noStrike" kern="0" cap="none" spc="0" normalizeH="0" baseline="0" noProof="1">
                <a:solidFill>
                  <a:srgbClr val="0000FF"/>
                </a:solidFill>
                <a:effectLst>
                  <a:outerShdw blurRad="38100" dist="38100" dir="2700000" algn="tl">
                    <a:srgbClr val="000000"/>
                  </a:outerShdw>
                </a:effectLst>
                <a:latin typeface="+mj-lt"/>
                <a:ea typeface="+mj-ea"/>
                <a:cs typeface="+mj-cs"/>
              </a:rPr>
              <a:t>拉马克对</a:t>
            </a:r>
            <a:r>
              <a:rPr kumimoji="0" lang="zh-CN" altLang="en-US" sz="3200" b="0" i="0" u="none" strike="noStrike" kern="0" cap="none" spc="0" normalizeH="0" baseline="0" noProof="1">
                <a:solidFill>
                  <a:srgbClr val="FF0000"/>
                </a:solidFill>
                <a:effectLst>
                  <a:outerShdw blurRad="38100" dist="38100" dir="2700000" algn="tl">
                    <a:srgbClr val="000000"/>
                  </a:outerShdw>
                </a:effectLst>
                <a:latin typeface="+mj-lt"/>
                <a:ea typeface="+mj-ea"/>
                <a:cs typeface="+mj-cs"/>
              </a:rPr>
              <a:t>食蚁兽</a:t>
            </a:r>
            <a:r>
              <a:rPr kumimoji="0" lang="zh-CN" altLang="en-US" sz="3200" b="0" i="0" u="none" strike="noStrike" kern="0" cap="none" spc="0" normalizeH="0" baseline="0" noProof="1">
                <a:solidFill>
                  <a:srgbClr val="0000FF"/>
                </a:solidFill>
                <a:effectLst>
                  <a:outerShdw blurRad="38100" dist="38100" dir="2700000" algn="tl">
                    <a:srgbClr val="000000"/>
                  </a:outerShdw>
                </a:effectLst>
                <a:latin typeface="+mj-lt"/>
                <a:ea typeface="+mj-ea"/>
                <a:cs typeface="+mj-cs"/>
              </a:rPr>
              <a:t>进化过程的解释：</a:t>
            </a:r>
            <a:endParaRPr kumimoji="0" lang="zh-CN" altLang="en-US" sz="3200" b="0" i="0" u="none" strike="noStrike" kern="0" cap="none" spc="0" normalizeH="0" baseline="0" noProof="1">
              <a:solidFill>
                <a:srgbClr val="0000FF"/>
              </a:solidFill>
              <a:effectLst>
                <a:outerShdw blurRad="38100" dist="38100" dir="2700000" algn="tl">
                  <a:srgbClr val="000000"/>
                </a:outerShdw>
              </a:effectLst>
              <a:latin typeface="+mj-lt"/>
              <a:ea typeface="+mj-ea"/>
              <a:cs typeface="+mj-cs"/>
            </a:endParaRPr>
          </a:p>
        </p:txBody>
      </p:sp>
      <p:sp>
        <p:nvSpPr>
          <p:cNvPr id="48131" name="文本占位符 48130"/>
          <p:cNvSpPr>
            <a:spLocks noGrp="1"/>
          </p:cNvSpPr>
          <p:nvPr>
            <p:ph idx="1"/>
          </p:nvPr>
        </p:nvSpPr>
        <p:spPr>
          <a:xfrm>
            <a:off x="850265" y="914400"/>
            <a:ext cx="9759315" cy="990600"/>
          </a:xfrm>
        </p:spPr>
        <p:txBody>
          <a:bodyPr/>
          <a:lstStyle/>
          <a:p>
            <a:pPr marL="342900" marR="0" indent="-342900" algn="l" defTabSz="914400" rtl="0" eaLnBrk="0" fontAlgn="base" latinLnBrk="0" hangingPunct="0">
              <a:lnSpc>
                <a:spcPct val="100000"/>
              </a:lnSpc>
              <a:spcBef>
                <a:spcPct val="20000"/>
              </a:spcBef>
              <a:spcAft>
                <a:spcPct val="0"/>
              </a:spcAft>
              <a:buClr>
                <a:schemeClr val="hlink"/>
              </a:buClr>
              <a:buSzPct val="70000"/>
              <a:buFont typeface="Wingdings" panose="05000000000000000000" pitchFamily="2" charset="2"/>
              <a:buChar char="u"/>
            </a:pPr>
            <a:r>
              <a:rPr kumimoji="0" lang="zh-CN" altLang="en-US" sz="2800" b="1" i="0" u="none" strike="noStrike" kern="0" cap="none" spc="0" normalizeH="0" baseline="0" noProof="1">
                <a:solidFill>
                  <a:srgbClr val="000000"/>
                </a:solidFill>
                <a:effectLst>
                  <a:outerShdw blurRad="38100" dist="38100" dir="2700000" algn="tl">
                    <a:srgbClr val="000000"/>
                  </a:outerShdw>
                </a:effectLst>
                <a:latin typeface="+mn-lt"/>
                <a:ea typeface="黑体" panose="02010609060101010101" pitchFamily="49" charset="-122"/>
                <a:cs typeface="+mn-cs"/>
              </a:rPr>
              <a:t>拉马克认为，器官用得越多就越发达，如食蚁兽的舌头之所以细长，是由于长期舔食蚂蚁的结果</a:t>
            </a:r>
            <a:r>
              <a:rPr kumimoji="0" lang="zh-CN" altLang="en-US" sz="2800" b="1" i="0" u="none" strike="noStrike" kern="0" cap="none" spc="0" normalizeH="0" baseline="0" noProof="1">
                <a:solidFill>
                  <a:schemeClr val="tx1"/>
                </a:solidFill>
                <a:effectLst>
                  <a:outerShdw blurRad="38100" dist="38100" dir="2700000" algn="tl">
                    <a:srgbClr val="000000"/>
                  </a:outerShdw>
                </a:effectLst>
                <a:latin typeface="+mn-lt"/>
                <a:ea typeface="黑体" panose="02010609060101010101" pitchFamily="49" charset="-122"/>
                <a:cs typeface="+mn-cs"/>
              </a:rPr>
              <a:t>。</a:t>
            </a:r>
            <a:endParaRPr kumimoji="0" lang="zh-CN" altLang="en-US" sz="2800" b="1" i="0" u="none" strike="noStrike" kern="0" cap="none" spc="0" normalizeH="0" baseline="0" noProof="1">
              <a:solidFill>
                <a:schemeClr val="tx1"/>
              </a:solidFill>
              <a:effectLst>
                <a:outerShdw blurRad="38100" dist="38100" dir="2700000" algn="tl">
                  <a:srgbClr val="000000"/>
                </a:outerShdw>
              </a:effectLst>
              <a:latin typeface="+mn-lt"/>
              <a:ea typeface="黑体" panose="02010609060101010101" pitchFamily="49" charset="-122"/>
              <a:cs typeface="+mn-cs"/>
            </a:endParaRPr>
          </a:p>
        </p:txBody>
      </p:sp>
      <p:pic>
        <p:nvPicPr>
          <p:cNvPr id="27651" name="图片 48131" descr="食蚁兽"/>
          <p:cNvPicPr>
            <a:picLocks noChangeAspect="1"/>
          </p:cNvPicPr>
          <p:nvPr/>
        </p:nvPicPr>
        <p:blipFill>
          <a:blip r:embed="rId1"/>
          <a:stretch>
            <a:fillRect/>
          </a:stretch>
        </p:blipFill>
        <p:spPr>
          <a:xfrm>
            <a:off x="5495290" y="1802130"/>
            <a:ext cx="4723765" cy="2133600"/>
          </a:xfrm>
          <a:prstGeom prst="rect">
            <a:avLst/>
          </a:prstGeom>
          <a:noFill/>
          <a:ln w="9525">
            <a:noFill/>
          </a:ln>
        </p:spPr>
      </p:pic>
      <p:pic>
        <p:nvPicPr>
          <p:cNvPr id="27652" name="图片 48132" descr="食蚁兽2"/>
          <p:cNvPicPr>
            <a:picLocks noChangeAspect="1"/>
          </p:cNvPicPr>
          <p:nvPr/>
        </p:nvPicPr>
        <p:blipFill>
          <a:blip r:embed="rId2"/>
          <a:stretch>
            <a:fillRect/>
          </a:stretch>
        </p:blipFill>
        <p:spPr>
          <a:xfrm>
            <a:off x="5495290" y="3935730"/>
            <a:ext cx="4646930" cy="2555875"/>
          </a:xfrm>
          <a:prstGeom prst="rect">
            <a:avLst/>
          </a:prstGeom>
          <a:noFill/>
          <a:ln w="9525">
            <a:noFill/>
          </a:ln>
        </p:spPr>
      </p:pic>
      <p:pic>
        <p:nvPicPr>
          <p:cNvPr id="2" name="图片 1" descr="360截图18720121352166"/>
          <p:cNvPicPr>
            <a:picLocks noChangeAspect="1"/>
          </p:cNvPicPr>
          <p:nvPr/>
        </p:nvPicPr>
        <p:blipFill>
          <a:blip r:embed="rId3"/>
          <a:stretch>
            <a:fillRect/>
          </a:stretch>
        </p:blipFill>
        <p:spPr>
          <a:xfrm>
            <a:off x="1586230" y="2020570"/>
            <a:ext cx="3619500" cy="4471035"/>
          </a:xfrm>
          <a:prstGeom prst="rect">
            <a:avLst/>
          </a:prstGeom>
        </p:spPr>
      </p:pic>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48130"/>
                                        </p:tgtEl>
                                        <p:attrNameLst>
                                          <p:attrName>style.visibility</p:attrName>
                                        </p:attrNameLst>
                                      </p:cBhvr>
                                      <p:to>
                                        <p:strVal val="visible"/>
                                      </p:to>
                                    </p:set>
                                    <p:animEffect transition="in" filter="box(in)">
                                      <p:cBhvr>
                                        <p:cTn id="7" dur="500"/>
                                        <p:tgtEl>
                                          <p:spTgt spid="48130"/>
                                        </p:tgtEl>
                                      </p:cBhvr>
                                    </p:animEffect>
                                  </p:childTnLst>
                                </p:cTn>
                              </p:par>
                            </p:childTnLst>
                          </p:cTn>
                        </p:par>
                      </p:childTnLst>
                    </p:cTn>
                  </p:par>
                  <p:par>
                    <p:cTn id="8" fill="hold">
                      <p:stCondLst>
                        <p:cond delay="indefinite"/>
                      </p:stCondLst>
                      <p:childTnLst>
                        <p:par>
                          <p:cTn id="9" fill="hold">
                            <p:stCondLst>
                              <p:cond delay="0"/>
                            </p:stCondLst>
                            <p:childTnLst>
                              <p:par>
                                <p:cTn id="10" presetID="8" presetClass="entr" presetSubtype="16" fill="hold" grpId="0" nodeType="clickEffect">
                                  <p:stCondLst>
                                    <p:cond delay="0"/>
                                  </p:stCondLst>
                                  <p:childTnLst>
                                    <p:set>
                                      <p:cBhvr>
                                        <p:cTn id="11" dur="1" fill="hold">
                                          <p:stCondLst>
                                            <p:cond delay="0"/>
                                          </p:stCondLst>
                                        </p:cTn>
                                        <p:tgtEl>
                                          <p:spTgt spid="48131">
                                            <p:txEl>
                                              <p:pRg st="0" end="0"/>
                                            </p:txEl>
                                          </p:spTgt>
                                        </p:tgtEl>
                                        <p:attrNameLst>
                                          <p:attrName>style.visibility</p:attrName>
                                        </p:attrNameLst>
                                      </p:cBhvr>
                                      <p:to>
                                        <p:strVal val="visible"/>
                                      </p:to>
                                    </p:set>
                                    <p:animEffect transition="in" filter="diamond(in)">
                                      <p:cBhvr>
                                        <p:cTn id="12" dur="2000"/>
                                        <p:tgtEl>
                                          <p:spTgt spid="4813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130" grpId="0"/>
      <p:bldP spid="48131"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3"/>
          <p:cNvSpPr>
            <a:spLocks noGrp="1"/>
          </p:cNvSpPr>
          <p:nvPr>
            <p:ph idx="1"/>
          </p:nvPr>
        </p:nvSpPr>
        <p:spPr>
          <a:xfrm>
            <a:off x="1002665" y="1096010"/>
            <a:ext cx="10067290" cy="1524000"/>
          </a:xfrm>
        </p:spPr>
        <p:txBody>
          <a:bodyPr wrap="square" lIns="91440" tIns="45720" rIns="91440" bIns="45720" anchor="t"/>
          <a:lstStyle/>
          <a:p>
            <a:pPr eaLnBrk="1" hangingPunct="1">
              <a:lnSpc>
                <a:spcPct val="90000"/>
              </a:lnSpc>
            </a:pPr>
            <a:r>
              <a:rPr lang="zh-CN" altLang="en-US" sz="2800" b="1" kern="0" spc="0">
                <a:solidFill>
                  <a:srgbClr val="000000"/>
                </a:solidFill>
                <a:effectLst>
                  <a:outerShdw blurRad="38100" dist="38100" dir="2700000" algn="tl">
                    <a:srgbClr val="000000"/>
                  </a:outerShdw>
                </a:effectLst>
                <a:latin typeface="+mn-lt"/>
                <a:ea typeface="黑体" panose="02010609060101010101" pitchFamily="49" charset="-122"/>
              </a:rPr>
              <a:t>拉马克认为，器官废而不用，就会造成形态上的退化。如鼹鼠长期生活在地下，视觉派不上用场，眼睛就萎缩、退化。</a:t>
            </a:r>
            <a:endParaRPr lang="zh-CN" altLang="en-US" sz="2800" b="1" kern="0" spc="0">
              <a:solidFill>
                <a:srgbClr val="000000"/>
              </a:solidFill>
              <a:effectLst>
                <a:outerShdw blurRad="38100" dist="38100" dir="2700000" algn="tl">
                  <a:srgbClr val="000000"/>
                </a:outerShdw>
              </a:effectLst>
              <a:latin typeface="+mn-lt"/>
              <a:ea typeface="黑体" panose="02010609060101010101" pitchFamily="49" charset="-122"/>
            </a:endParaRPr>
          </a:p>
        </p:txBody>
      </p:sp>
      <p:pic>
        <p:nvPicPr>
          <p:cNvPr id="28675" name="Picture 2" descr="http://image.cn.made-in-china.com/2f0j01CBdafhlPYHzL/%E8%8D%AF%E7%94%A8%E9%BC%B9%E9%BC%A0.jpg"/>
          <p:cNvPicPr>
            <a:picLocks noChangeAspect="1"/>
          </p:cNvPicPr>
          <p:nvPr/>
        </p:nvPicPr>
        <p:blipFill>
          <a:blip r:embed="rId1"/>
          <a:stretch>
            <a:fillRect/>
          </a:stretch>
        </p:blipFill>
        <p:spPr>
          <a:xfrm>
            <a:off x="1454785" y="2086928"/>
            <a:ext cx="4967288" cy="3986212"/>
          </a:xfrm>
          <a:prstGeom prst="rect">
            <a:avLst/>
          </a:prstGeom>
          <a:noFill/>
          <a:ln w="9525">
            <a:noFill/>
          </a:ln>
        </p:spPr>
      </p:pic>
      <p:sp>
        <p:nvSpPr>
          <p:cNvPr id="6149" name="文本框 6148"/>
          <p:cNvSpPr txBox="1"/>
          <p:nvPr/>
        </p:nvSpPr>
        <p:spPr>
          <a:xfrm>
            <a:off x="6834505" y="3299460"/>
            <a:ext cx="4829175" cy="1938020"/>
          </a:xfrm>
          <a:prstGeom prst="rect">
            <a:avLst/>
          </a:prstGeom>
          <a:noFill/>
          <a:ln w="9525">
            <a:noFill/>
          </a:ln>
        </p:spPr>
        <p:txBody>
          <a:bodyPr wrap="square" anchor="t">
            <a:spAutoFit/>
          </a:bodyPr>
          <a:lstStyle/>
          <a:p>
            <a:pPr eaLnBrk="0" hangingPunct="0">
              <a:spcBef>
                <a:spcPct val="50000"/>
              </a:spcBef>
            </a:pPr>
            <a:r>
              <a:rPr lang="zh-CN" altLang="en-US" sz="4000" b="1">
                <a:solidFill>
                  <a:srgbClr val="0000FF"/>
                </a:solidFill>
                <a:latin typeface="Arial" panose="020B0604020202020204" pitchFamily="34" charset="0"/>
                <a:ea typeface="宋体" panose="02010600030101010101" pitchFamily="2" charset="-122"/>
              </a:rPr>
              <a:t>器官越用就越发达；器官废而不用就会造成形态上的退化。</a:t>
            </a:r>
            <a:endParaRPr lang="zh-CN" altLang="en-US" sz="4000" b="1">
              <a:solidFill>
                <a:srgbClr val="0000FF"/>
              </a:solidFill>
              <a:latin typeface="Arial" panose="020B0604020202020204" pitchFamily="34" charset="0"/>
              <a:ea typeface="宋体" panose="02010600030101010101" pitchFamily="2" charset="-122"/>
            </a:endParaRPr>
          </a:p>
        </p:txBody>
      </p:sp>
      <p:sp>
        <p:nvSpPr>
          <p:cNvPr id="2" name="标题 48129"/>
          <p:cNvSpPr/>
          <p:nvPr/>
        </p:nvSpPr>
        <p:spPr>
          <a:xfrm>
            <a:off x="497205" y="379730"/>
            <a:ext cx="6124575" cy="716280"/>
          </a:xfrm>
          <a:prstGeom prst="rect">
            <a:avLst/>
          </a:prstGeom>
        </p:spPr>
        <p:txBody>
          <a:bodyPr vert="horz" lIns="90000" tIns="46800" rIns="90000" bIns="46800" rtlCol="0" anchor="ctr" anchorCtr="0">
            <a:normAutofit/>
          </a:bodyPr>
          <a:lstStyle>
            <a:lvl1pPr marL="0" marR="0" algn="l" defTabSz="914400" rtl="0" eaLnBrk="1" fontAlgn="auto" latinLnBrk="0" hangingPunct="1">
              <a:lnSpc>
                <a:spcPct val="100000"/>
              </a:lnSpc>
              <a:spcBef>
                <a:spcPct val="0"/>
              </a:spcBef>
              <a:buNone/>
              <a:defRPr kumimoji="0" lang="zh-CN" altLang="en-US" sz="3600" b="1" i="0" u="none" strike="noStrike" kern="1200" cap="none" spc="300" normalizeH="0" baseline="0" noProof="1">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marL="0" marR="0" indent="0" algn="ctr" defTabSz="914400" rtl="0" eaLnBrk="0" fontAlgn="base" latinLnBrk="0" hangingPunct="0">
              <a:lnSpc>
                <a:spcPct val="100000"/>
              </a:lnSpc>
              <a:spcBef>
                <a:spcPct val="0"/>
              </a:spcBef>
              <a:spcAft>
                <a:spcPct val="0"/>
              </a:spcAft>
              <a:buClrTx/>
              <a:buSzTx/>
              <a:buFontTx/>
              <a:buNone/>
            </a:pPr>
            <a:r>
              <a:rPr kumimoji="0" lang="zh-CN" altLang="en-US" sz="3200" b="0" i="0" u="none" strike="noStrike" kern="0" cap="none" spc="0" normalizeH="0" baseline="0" noProof="1">
                <a:solidFill>
                  <a:srgbClr val="0000FF"/>
                </a:solidFill>
                <a:effectLst>
                  <a:outerShdw blurRad="38100" dist="38100" dir="2700000" algn="tl">
                    <a:srgbClr val="000000"/>
                  </a:outerShdw>
                </a:effectLst>
                <a:latin typeface="+mj-lt"/>
                <a:ea typeface="+mj-ea"/>
                <a:cs typeface="+mj-cs"/>
              </a:rPr>
              <a:t>拉马克对</a:t>
            </a:r>
            <a:r>
              <a:rPr sz="3200" b="0" kern="0" spc="0">
                <a:solidFill>
                  <a:srgbClr val="FF0000"/>
                </a:solidFill>
                <a:effectLst>
                  <a:outerShdw blurRad="38100" dist="38100" dir="2700000" algn="tl">
                    <a:srgbClr val="000000"/>
                  </a:outerShdw>
                </a:effectLst>
                <a:latin typeface="+mj-lt"/>
                <a:ea typeface="+mj-ea"/>
                <a:sym typeface="+mn-ea"/>
              </a:rPr>
              <a:t>鼹鼠</a:t>
            </a:r>
            <a:r>
              <a:rPr kumimoji="0" lang="zh-CN" altLang="en-US" sz="3200" b="0" i="0" u="none" strike="noStrike" kern="0" cap="none" spc="0" normalizeH="0" baseline="0" noProof="1">
                <a:solidFill>
                  <a:srgbClr val="0000FF"/>
                </a:solidFill>
                <a:effectLst>
                  <a:outerShdw blurRad="38100" dist="38100" dir="2700000" algn="tl">
                    <a:srgbClr val="000000"/>
                  </a:outerShdw>
                </a:effectLst>
                <a:latin typeface="+mj-lt"/>
                <a:ea typeface="+mj-ea"/>
                <a:cs typeface="+mj-cs"/>
              </a:rPr>
              <a:t>进化过程的解释：</a:t>
            </a:r>
            <a:endParaRPr kumimoji="0" lang="zh-CN" altLang="en-US" sz="3200" b="0" i="0" u="none" strike="noStrike" kern="0" cap="none" spc="0" normalizeH="0" baseline="0" noProof="1">
              <a:solidFill>
                <a:srgbClr val="0000FF"/>
              </a:solidFill>
              <a:effectLst>
                <a:outerShdw blurRad="38100" dist="38100" dir="2700000" algn="tl">
                  <a:srgbClr val="000000"/>
                </a:outerShdw>
              </a:effectLst>
              <a:latin typeface="+mj-lt"/>
              <a:ea typeface="+mj-ea"/>
              <a:cs typeface="+mj-cs"/>
            </a:endParaRPr>
          </a:p>
        </p:txBody>
      </p:sp>
      <p:sp>
        <p:nvSpPr>
          <p:cNvPr id="4" name="文本框 3"/>
          <p:cNvSpPr txBox="1"/>
          <p:nvPr/>
        </p:nvSpPr>
        <p:spPr>
          <a:xfrm>
            <a:off x="6962140" y="2592705"/>
            <a:ext cx="2735580" cy="706755"/>
          </a:xfrm>
          <a:prstGeom prst="rect">
            <a:avLst/>
          </a:prstGeom>
          <a:noFill/>
        </p:spPr>
        <p:txBody>
          <a:bodyPr wrap="none" rtlCol="0" anchor="t">
            <a:spAutoFit/>
          </a:bodyPr>
          <a:lstStyle/>
          <a:p>
            <a:pPr algn="l" eaLnBrk="0" hangingPunct="0">
              <a:spcBef>
                <a:spcPct val="50000"/>
              </a:spcBef>
            </a:pPr>
            <a:r>
              <a:rPr lang="zh-CN" altLang="en-US" sz="4000" b="1">
                <a:latin typeface="Arial" panose="020B0604020202020204" pitchFamily="34" charset="0"/>
                <a:ea typeface="黑体" panose="02010609060101010101" pitchFamily="49" charset="-122"/>
                <a:sym typeface="+mn-ea"/>
              </a:rPr>
              <a:t>用进废退：</a:t>
            </a:r>
            <a:endParaRPr lang="zh-CN" altLang="en-US"/>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ox(i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0243">
                                            <p:txEl>
                                              <p:pRg st="0" end="0"/>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9" presetClass="entr" presetSubtype="0" fill="hold" grpId="0" nodeType="clickEffect">
                                  <p:stCondLst>
                                    <p:cond delay="0"/>
                                  </p:stCondLst>
                                  <p:childTnLst>
                                    <p:set>
                                      <p:cBhvr>
                                        <p:cTn id="15" dur="1" fill="hold">
                                          <p:stCondLst>
                                            <p:cond delay="0"/>
                                          </p:stCondLst>
                                        </p:cTn>
                                        <p:tgtEl>
                                          <p:spTgt spid="6149"/>
                                        </p:tgtEl>
                                        <p:attrNameLst>
                                          <p:attrName>style.visibility</p:attrName>
                                        </p:attrNameLst>
                                      </p:cBhvr>
                                      <p:to>
                                        <p:strVal val="visible"/>
                                      </p:to>
                                    </p:set>
                                    <p:anim calcmode="lin" valueType="num">
                                      <p:cBhvr>
                                        <p:cTn id="16" dur="1000" fill="hold"/>
                                        <p:tgtEl>
                                          <p:spTgt spid="6149"/>
                                        </p:tgtEl>
                                        <p:attrNameLst>
                                          <p:attrName>ppt_x</p:attrName>
                                        </p:attrNameLst>
                                      </p:cBhvr>
                                      <p:tavLst>
                                        <p:tav tm="0">
                                          <p:val>
                                            <p:strVal val="#ppt_x-.2"/>
                                          </p:val>
                                        </p:tav>
                                        <p:tav tm="100000">
                                          <p:val>
                                            <p:strVal val="#ppt_x"/>
                                          </p:val>
                                        </p:tav>
                                      </p:tavLst>
                                    </p:anim>
                                    <p:anim calcmode="lin" valueType="num">
                                      <p:cBhvr>
                                        <p:cTn id="17" dur="1000" fill="hold"/>
                                        <p:tgtEl>
                                          <p:spTgt spid="6149"/>
                                        </p:tgtEl>
                                        <p:attrNameLst>
                                          <p:attrName>ppt_y</p:attrName>
                                        </p:attrNameLst>
                                      </p:cBhvr>
                                      <p:tavLst>
                                        <p:tav tm="0">
                                          <p:val>
                                            <p:strVal val="#ppt_y"/>
                                          </p:val>
                                        </p:tav>
                                        <p:tav tm="100000">
                                          <p:val>
                                            <p:strVal val="#ppt_y"/>
                                          </p:val>
                                        </p:tav>
                                      </p:tavLst>
                                    </p:anim>
                                    <p:animEffect transition="in" filter="wipe(right)" prLst="gradientSize: 0.1">
                                      <p:cBhvr>
                                        <p:cTn id="18" dur="1000"/>
                                        <p:tgtEl>
                                          <p:spTgt spid="6149"/>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500" fill="hold"/>
                                        <p:tgtEl>
                                          <p:spTgt spid="4"/>
                                        </p:tgtEl>
                                        <p:attrNameLst>
                                          <p:attrName>ppt_x</p:attrName>
                                        </p:attrNameLst>
                                      </p:cBhvr>
                                      <p:tavLst>
                                        <p:tav tm="0">
                                          <p:val>
                                            <p:strVal val="#ppt_x"/>
                                          </p:val>
                                        </p:tav>
                                        <p:tav tm="100000">
                                          <p:val>
                                            <p:strVal val="#ppt_x"/>
                                          </p:val>
                                        </p:tav>
                                      </p:tavLst>
                                    </p:anim>
                                    <p:anim calcmode="lin" valueType="num">
                                      <p:cBhvr additive="base">
                                        <p:cTn id="2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build="p"/>
      <p:bldP spid="6149" grpId="0"/>
      <p:bldP spid="2" grpId="0"/>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ext Box 2"/>
          <p:cNvSpPr txBox="1"/>
          <p:nvPr/>
        </p:nvSpPr>
        <p:spPr>
          <a:xfrm>
            <a:off x="718820" y="367665"/>
            <a:ext cx="8910320" cy="645160"/>
          </a:xfrm>
          <a:prstGeom prst="rect">
            <a:avLst/>
          </a:prstGeom>
          <a:noFill/>
          <a:ln w="9525">
            <a:noFill/>
          </a:ln>
        </p:spPr>
        <p:txBody>
          <a:bodyPr wrap="square" anchor="t">
            <a:spAutoFit/>
          </a:bodyPr>
          <a:lstStyle/>
          <a:p>
            <a:pPr>
              <a:spcBef>
                <a:spcPct val="50000"/>
              </a:spcBef>
            </a:pPr>
            <a:r>
              <a:rPr lang="zh-CN" altLang="en-US" sz="3200" b="1">
                <a:solidFill>
                  <a:srgbClr val="6600CC"/>
                </a:solidFill>
                <a:latin typeface="黑体" panose="02010609060101010101" pitchFamily="49" charset="-122"/>
                <a:ea typeface="黑体" panose="02010609060101010101" pitchFamily="49" charset="-122"/>
              </a:rPr>
              <a:t>利用拉马克的观点解释长颈鹿为什么脖子长？</a:t>
            </a:r>
            <a:r>
              <a:rPr lang="zh-CN" altLang="en-US" sz="3600" b="1">
                <a:solidFill>
                  <a:srgbClr val="6600CC"/>
                </a:solidFill>
                <a:latin typeface="黑体" panose="02010609060101010101" pitchFamily="49" charset="-122"/>
                <a:ea typeface="黑体" panose="02010609060101010101" pitchFamily="49" charset="-122"/>
              </a:rPr>
              <a:t> </a:t>
            </a:r>
            <a:endParaRPr lang="zh-CN" altLang="en-US" sz="3600" b="1">
              <a:solidFill>
                <a:srgbClr val="6600CC"/>
              </a:solidFill>
              <a:latin typeface="黑体" panose="02010609060101010101" pitchFamily="49" charset="-122"/>
              <a:ea typeface="黑体" panose="02010609060101010101" pitchFamily="49" charset="-122"/>
            </a:endParaRPr>
          </a:p>
        </p:txBody>
      </p:sp>
      <p:pic>
        <p:nvPicPr>
          <p:cNvPr id="29698" name="Picture 3" descr="pic_62306"/>
          <p:cNvPicPr>
            <a:picLocks noChangeAspect="1"/>
          </p:cNvPicPr>
          <p:nvPr/>
        </p:nvPicPr>
        <p:blipFill>
          <a:blip r:embed="rId1"/>
          <a:stretch>
            <a:fillRect/>
          </a:stretch>
        </p:blipFill>
        <p:spPr>
          <a:xfrm>
            <a:off x="1744980" y="1167130"/>
            <a:ext cx="8023860" cy="3994150"/>
          </a:xfrm>
          <a:prstGeom prst="rect">
            <a:avLst/>
          </a:prstGeom>
          <a:noFill/>
          <a:ln w="9525">
            <a:noFill/>
          </a:ln>
        </p:spPr>
      </p:pic>
      <p:sp>
        <p:nvSpPr>
          <p:cNvPr id="12292" name="Text Box 4"/>
          <p:cNvSpPr txBox="1"/>
          <p:nvPr/>
        </p:nvSpPr>
        <p:spPr>
          <a:xfrm>
            <a:off x="1085215" y="5161280"/>
            <a:ext cx="10222865" cy="923290"/>
          </a:xfrm>
          <a:prstGeom prst="rect">
            <a:avLst/>
          </a:prstGeom>
          <a:noFill/>
          <a:ln w="9525">
            <a:noFill/>
          </a:ln>
        </p:spPr>
        <p:txBody>
          <a:bodyPr wrap="square" lIns="0" tIns="0" rIns="0" bIns="0" anchor="t">
            <a:spAutoFit/>
          </a:bodyPr>
          <a:lstStyle/>
          <a:p>
            <a:pPr>
              <a:spcBef>
                <a:spcPct val="50000"/>
              </a:spcBef>
            </a:pPr>
            <a:r>
              <a:rPr lang="zh-CN" altLang="en-US" sz="2800" b="1">
                <a:solidFill>
                  <a:srgbClr val="1922E5"/>
                </a:solidFill>
                <a:latin typeface="黑体" panose="02010609060101010101" pitchFamily="49" charset="-122"/>
                <a:ea typeface="黑体" panose="02010609060101010101" pitchFamily="49" charset="-122"/>
              </a:rPr>
              <a:t>拉马克认为长颈鹿的进化是因为草地退化后</a:t>
            </a:r>
            <a:r>
              <a:rPr lang="en-US" altLang="zh-CN" sz="2800" b="1">
                <a:solidFill>
                  <a:srgbClr val="1922E5"/>
                </a:solidFill>
                <a:latin typeface="黑体" panose="02010609060101010101" pitchFamily="49" charset="-122"/>
                <a:ea typeface="黑体" panose="02010609060101010101" pitchFamily="49" charset="-122"/>
              </a:rPr>
              <a:t>,</a:t>
            </a:r>
            <a:r>
              <a:rPr lang="zh-CN" altLang="en-US" sz="2800" b="1">
                <a:solidFill>
                  <a:srgbClr val="1922E5"/>
                </a:solidFill>
                <a:latin typeface="黑体" panose="02010609060101010101" pitchFamily="49" charset="-122"/>
                <a:ea typeface="黑体" panose="02010609060101010101" pitchFamily="49" charset="-122"/>
              </a:rPr>
              <a:t>长颈鹿要吃树上的叶子，于是</a:t>
            </a:r>
            <a:r>
              <a:rPr lang="zh-CN" altLang="en-US" sz="2800" b="1">
                <a:solidFill>
                  <a:srgbClr val="FF0000"/>
                </a:solidFill>
                <a:latin typeface="黑体" panose="02010609060101010101" pitchFamily="49" charset="-122"/>
                <a:ea typeface="黑体" panose="02010609060101010101" pitchFamily="49" charset="-122"/>
              </a:rPr>
              <a:t>天天使劲地将颈伸长</a:t>
            </a:r>
            <a:r>
              <a:rPr lang="zh-CN" altLang="en-US" sz="2800" b="1">
                <a:solidFill>
                  <a:srgbClr val="1922E5"/>
                </a:solidFill>
                <a:latin typeface="黑体" panose="02010609060101010101" pitchFamily="49" charset="-122"/>
                <a:ea typeface="黑体" panose="02010609060101010101" pitchFamily="49" charset="-122"/>
              </a:rPr>
              <a:t>，终于形成了现在的长颈鹿。</a:t>
            </a:r>
            <a:r>
              <a:rPr lang="zh-CN" altLang="en-US" sz="3200" b="1">
                <a:solidFill>
                  <a:schemeClr val="hlink"/>
                </a:solidFill>
                <a:latin typeface="黑体" panose="02010609060101010101" pitchFamily="49" charset="-122"/>
                <a:ea typeface="黑体" panose="02010609060101010101" pitchFamily="49" charset="-122"/>
              </a:rPr>
              <a:t> </a:t>
            </a:r>
            <a:endParaRPr lang="zh-CN" altLang="en-US" sz="3200" b="1">
              <a:solidFill>
                <a:schemeClr val="hlink"/>
              </a:solidFill>
              <a:latin typeface="黑体" panose="02010609060101010101" pitchFamily="49" charset="-122"/>
              <a:ea typeface="黑体" panose="02010609060101010101" pitchFamily="49"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292"/>
                                        </p:tgtEl>
                                        <p:attrNameLst>
                                          <p:attrName>style.visibility</p:attrName>
                                        </p:attrNameLst>
                                      </p:cBhvr>
                                      <p:to>
                                        <p:strVal val="visible"/>
                                      </p:to>
                                    </p:set>
                                    <p:anim calcmode="lin" valueType="num">
                                      <p:cBhvr>
                                        <p:cTn id="7" dur="500" fill="hold"/>
                                        <p:tgtEl>
                                          <p:spTgt spid="12292"/>
                                        </p:tgtEl>
                                        <p:attrNameLst>
                                          <p:attrName>ppt_x</p:attrName>
                                        </p:attrNameLst>
                                      </p:cBhvr>
                                      <p:tavLst>
                                        <p:tav tm="0">
                                          <p:val>
                                            <p:strVal val="#ppt_x"/>
                                          </p:val>
                                        </p:tav>
                                        <p:tav tm="100000">
                                          <p:val>
                                            <p:strVal val="#ppt_x"/>
                                          </p:val>
                                        </p:tav>
                                      </p:tavLst>
                                    </p:anim>
                                    <p:anim calcmode="lin" valueType="num">
                                      <p:cBhvr>
                                        <p:cTn id="8" dur="500" fill="hold"/>
                                        <p:tgtEl>
                                          <p:spTgt spid="1229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文本框 9218"/>
          <p:cNvSpPr txBox="1"/>
          <p:nvPr/>
        </p:nvSpPr>
        <p:spPr>
          <a:xfrm>
            <a:off x="7931150" y="280035"/>
            <a:ext cx="3174365" cy="645160"/>
          </a:xfrm>
          <a:prstGeom prst="rect">
            <a:avLst/>
          </a:prstGeom>
          <a:noFill/>
          <a:ln w="9525">
            <a:noFill/>
          </a:ln>
        </p:spPr>
        <p:txBody>
          <a:bodyPr wrap="square" anchor="t">
            <a:spAutoFit/>
          </a:bodyPr>
          <a:lstStyle/>
          <a:p>
            <a:pPr eaLnBrk="0" hangingPunct="0">
              <a:spcBef>
                <a:spcPct val="50000"/>
              </a:spcBef>
            </a:pPr>
            <a:r>
              <a:rPr lang="zh-CN" altLang="en-US" sz="3600" b="1">
                <a:solidFill>
                  <a:srgbClr val="FF0000"/>
                </a:solidFill>
                <a:latin typeface="Arial" panose="020B0604020202020204" pitchFamily="34" charset="0"/>
                <a:ea typeface="黑体" panose="02010609060101010101" pitchFamily="49" charset="-122"/>
              </a:rPr>
              <a:t>获得性遗传：</a:t>
            </a:r>
            <a:endParaRPr lang="zh-CN" altLang="en-US" sz="3600" b="1">
              <a:latin typeface="Arial" panose="020B0604020202020204" pitchFamily="34" charset="0"/>
              <a:ea typeface="宋体" panose="02010600030101010101" pitchFamily="2" charset="-122"/>
            </a:endParaRPr>
          </a:p>
        </p:txBody>
      </p:sp>
      <p:sp>
        <p:nvSpPr>
          <p:cNvPr id="2" name="文本框 1"/>
          <p:cNvSpPr txBox="1"/>
          <p:nvPr/>
        </p:nvSpPr>
        <p:spPr>
          <a:xfrm>
            <a:off x="7571740" y="1000760"/>
            <a:ext cx="3893820" cy="1753235"/>
          </a:xfrm>
          <a:prstGeom prst="rect">
            <a:avLst/>
          </a:prstGeom>
          <a:noFill/>
          <a:ln w="9525">
            <a:noFill/>
          </a:ln>
        </p:spPr>
        <p:txBody>
          <a:bodyPr wrap="square" anchor="t">
            <a:spAutoFit/>
          </a:bodyPr>
          <a:lstStyle/>
          <a:p>
            <a:pPr eaLnBrk="0" hangingPunct="0"/>
            <a:r>
              <a:rPr lang="zh-CN" altLang="en-US" sz="3600" b="1">
                <a:latin typeface="Arial" panose="020B0604020202020204" pitchFamily="34" charset="0"/>
                <a:ea typeface="宋体" panose="02010600030101010101" pitchFamily="2" charset="-122"/>
                <a:sym typeface="宋体" panose="02010600030101010101" pitchFamily="2" charset="-122"/>
              </a:rPr>
              <a:t>生物因</a:t>
            </a:r>
            <a:r>
              <a:rPr lang="zh-CN" altLang="x-none" sz="3600" b="1">
                <a:solidFill>
                  <a:srgbClr val="FF0000"/>
                </a:solidFill>
                <a:latin typeface="Arial" panose="020B0604020202020204" pitchFamily="34" charset="0"/>
                <a:ea typeface="宋体" panose="02010600030101010101" pitchFamily="2" charset="-122"/>
                <a:sym typeface="宋体" panose="02010600030101010101" pitchFamily="2" charset="-122"/>
              </a:rPr>
              <a:t>用进废退</a:t>
            </a:r>
            <a:r>
              <a:rPr lang="zh-CN" altLang="en-US" sz="3600" b="1">
                <a:latin typeface="Arial" panose="020B0604020202020204" pitchFamily="34" charset="0"/>
                <a:ea typeface="宋体" panose="02010600030101010101" pitchFamily="2" charset="-122"/>
                <a:sym typeface="宋体" panose="02010600030101010101" pitchFamily="2" charset="-122"/>
              </a:rPr>
              <a:t>而获得的性状是可以遗传的。</a:t>
            </a:r>
            <a:endParaRPr lang="zh-CN" altLang="en-US" sz="3600" b="1">
              <a:latin typeface="Arial" panose="020B0604020202020204" pitchFamily="34" charset="0"/>
              <a:ea typeface="宋体" panose="02010600030101010101" pitchFamily="2" charset="-122"/>
            </a:endParaRPr>
          </a:p>
        </p:txBody>
      </p:sp>
      <p:pic>
        <p:nvPicPr>
          <p:cNvPr id="3" name="图片 2" descr="图片1"/>
          <p:cNvPicPr>
            <a:picLocks noChangeAspect="1"/>
          </p:cNvPicPr>
          <p:nvPr>
            <p:custDataLst>
              <p:tags r:id="rId1"/>
            </p:custDataLst>
          </p:nvPr>
        </p:nvPicPr>
        <p:blipFill>
          <a:blip r:embed="rId2"/>
          <a:stretch>
            <a:fillRect/>
          </a:stretch>
        </p:blipFill>
        <p:spPr>
          <a:xfrm>
            <a:off x="0" y="0"/>
            <a:ext cx="6439535" cy="4830445"/>
          </a:xfrm>
          <a:prstGeom prst="rect">
            <a:avLst/>
          </a:prstGeom>
        </p:spPr>
      </p:pic>
      <p:pic>
        <p:nvPicPr>
          <p:cNvPr id="26649" name="图片 6"/>
          <p:cNvPicPr>
            <a:picLocks noChangeAspect="1"/>
          </p:cNvPicPr>
          <p:nvPr/>
        </p:nvPicPr>
        <p:blipFill>
          <a:blip r:embed="rId3"/>
          <a:stretch>
            <a:fillRect/>
          </a:stretch>
        </p:blipFill>
        <p:spPr>
          <a:xfrm>
            <a:off x="10282555" y="2753995"/>
            <a:ext cx="1094105" cy="1159510"/>
          </a:xfrm>
          <a:prstGeom prst="rect">
            <a:avLst/>
          </a:prstGeom>
          <a:noFill/>
          <a:ln w="9525">
            <a:noFill/>
          </a:ln>
        </p:spPr>
      </p:pic>
      <p:sp>
        <p:nvSpPr>
          <p:cNvPr id="5" name="文本框 4"/>
          <p:cNvSpPr txBox="1"/>
          <p:nvPr/>
        </p:nvSpPr>
        <p:spPr>
          <a:xfrm>
            <a:off x="7630795" y="3913505"/>
            <a:ext cx="3903980" cy="1753235"/>
          </a:xfrm>
          <a:prstGeom prst="rect">
            <a:avLst/>
          </a:prstGeom>
          <a:noFill/>
        </p:spPr>
        <p:txBody>
          <a:bodyPr wrap="square" rtlCol="0">
            <a:spAutoFit/>
          </a:bodyPr>
          <a:lstStyle/>
          <a:p>
            <a:pPr marL="0" algn="l">
              <a:lnSpc>
                <a:spcPct val="100000"/>
              </a:lnSpc>
              <a:buClrTx/>
              <a:buSzTx/>
              <a:buNone/>
            </a:pPr>
            <a:r>
              <a:rPr lang="zh-CN" altLang="en-US" sz="3600" b="1">
                <a:solidFill>
                  <a:srgbClr val="1922E5"/>
                </a:solidFill>
                <a:latin typeface="Arial" panose="020B0604020202020204" pitchFamily="34" charset="0"/>
                <a:ea typeface="宋体" panose="02010600030101010101" pitchFamily="2" charset="-122"/>
                <a:sym typeface="+mn-ea"/>
              </a:rPr>
              <a:t>你能举例反驳用进废退、获得性遗传的观点吗？</a:t>
            </a:r>
            <a:endParaRPr lang="zh-CN" altLang="en-US" sz="3600" b="1">
              <a:solidFill>
                <a:srgbClr val="1922E5"/>
              </a:solidFill>
              <a:latin typeface="Arial" panose="020B0604020202020204" pitchFamily="34" charset="0"/>
              <a:ea typeface="宋体" panose="02010600030101010101" pitchFamily="2" charset="-122"/>
              <a:sym typeface="+mn-ea"/>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6" presetClass="entr" presetSubtype="0" fill="hold" nodeType="clickEffect">
                                  <p:stCondLst>
                                    <p:cond delay="0"/>
                                  </p:stCondLst>
                                  <p:childTnLst>
                                    <p:set>
                                      <p:cBhvr>
                                        <p:cTn id="10" dur="1" fill="hold">
                                          <p:stCondLst>
                                            <p:cond delay="0"/>
                                          </p:stCondLst>
                                        </p:cTn>
                                        <p:tgtEl>
                                          <p:spTgt spid="26649"/>
                                        </p:tgtEl>
                                        <p:attrNameLst>
                                          <p:attrName>style.visibility</p:attrName>
                                        </p:attrNameLst>
                                      </p:cBhvr>
                                      <p:to>
                                        <p:strVal val="visible"/>
                                      </p:to>
                                    </p:set>
                                    <p:animEffect transition="in" filter="wipe(down)">
                                      <p:cBhvr>
                                        <p:cTn id="11" dur="580">
                                          <p:stCondLst>
                                            <p:cond delay="0"/>
                                          </p:stCondLst>
                                        </p:cTn>
                                        <p:tgtEl>
                                          <p:spTgt spid="26649"/>
                                        </p:tgtEl>
                                      </p:cBhvr>
                                    </p:animEffect>
                                    <p:anim calcmode="lin" valueType="num">
                                      <p:cBhvr>
                                        <p:cTn id="12" dur="1822" tmFilter="0,0; 0.14,0.36; 0.43,0.73; 0.71,0.91; 1.0,1.0">
                                          <p:stCondLst>
                                            <p:cond delay="0"/>
                                          </p:stCondLst>
                                        </p:cTn>
                                        <p:tgtEl>
                                          <p:spTgt spid="26649"/>
                                        </p:tgtEl>
                                        <p:attrNameLst>
                                          <p:attrName>ppt_x</p:attrName>
                                        </p:attrNameLst>
                                      </p:cBhvr>
                                      <p:tavLst>
                                        <p:tav tm="0">
                                          <p:val>
                                            <p:strVal val="#ppt_x-0.25"/>
                                          </p:val>
                                        </p:tav>
                                        <p:tav tm="100000">
                                          <p:val>
                                            <p:strVal val="#ppt_x"/>
                                          </p:val>
                                        </p:tav>
                                      </p:tavLst>
                                    </p:anim>
                                    <p:anim calcmode="lin" valueType="num">
                                      <p:cBhvr>
                                        <p:cTn id="13" dur="664" tmFilter="0.0,0.0; 0.25,0.07; 0.50,0.2; 0.75,0.467; 1.0,1.0">
                                          <p:stCondLst>
                                            <p:cond delay="0"/>
                                          </p:stCondLst>
                                        </p:cTn>
                                        <p:tgtEl>
                                          <p:spTgt spid="26649"/>
                                        </p:tgtEl>
                                        <p:attrNameLst>
                                          <p:attrName>ppt_y</p:attrName>
                                        </p:attrNameLst>
                                      </p:cBhvr>
                                      <p:tavLst>
                                        <p:tav tm="0" fmla="#ppt_y-sin(pi*$)/3">
                                          <p:val>
                                            <p:fltVal val="0.5"/>
                                          </p:val>
                                        </p:tav>
                                        <p:tav tm="100000">
                                          <p:val>
                                            <p:fltVal val="1"/>
                                          </p:val>
                                        </p:tav>
                                      </p:tavLst>
                                    </p:anim>
                                    <p:anim calcmode="lin" valueType="num">
                                      <p:cBhvr>
                                        <p:cTn id="14" dur="664" tmFilter="0, 0; 0.125,0.2665; 0.25,0.4; 0.375,0.465; 0.5,0.5;  0.625,0.535; 0.75,0.6; 0.875,0.7335; 1,1">
                                          <p:stCondLst>
                                            <p:cond delay="664"/>
                                          </p:stCondLst>
                                        </p:cTn>
                                        <p:tgtEl>
                                          <p:spTgt spid="26649"/>
                                        </p:tgtEl>
                                        <p:attrNameLst>
                                          <p:attrName>ppt_y</p:attrName>
                                        </p:attrNameLst>
                                      </p:cBhvr>
                                      <p:tavLst>
                                        <p:tav tm="0" fmla="#ppt_y-sin(pi*$)/9">
                                          <p:val>
                                            <p:fltVal val="0"/>
                                          </p:val>
                                        </p:tav>
                                        <p:tav tm="100000">
                                          <p:val>
                                            <p:fltVal val="1"/>
                                          </p:val>
                                        </p:tav>
                                      </p:tavLst>
                                    </p:anim>
                                    <p:anim calcmode="lin" valueType="num">
                                      <p:cBhvr>
                                        <p:cTn id="15" dur="332" tmFilter="0, 0; 0.125,0.2665; 0.25,0.4; 0.375,0.465; 0.5,0.5;  0.625,0.535; 0.75,0.6; 0.875,0.7335; 1,1">
                                          <p:stCondLst>
                                            <p:cond delay="1324"/>
                                          </p:stCondLst>
                                        </p:cTn>
                                        <p:tgtEl>
                                          <p:spTgt spid="26649"/>
                                        </p:tgtEl>
                                        <p:attrNameLst>
                                          <p:attrName>ppt_y</p:attrName>
                                        </p:attrNameLst>
                                      </p:cBhvr>
                                      <p:tavLst>
                                        <p:tav tm="0" fmla="#ppt_y-sin(pi*$)/27">
                                          <p:val>
                                            <p:fltVal val="0"/>
                                          </p:val>
                                        </p:tav>
                                        <p:tav tm="100000">
                                          <p:val>
                                            <p:fltVal val="1"/>
                                          </p:val>
                                        </p:tav>
                                      </p:tavLst>
                                    </p:anim>
                                    <p:anim calcmode="lin" valueType="num">
                                      <p:cBhvr>
                                        <p:cTn id="16" dur="164" tmFilter="0, 0; 0.125,0.2665; 0.25,0.4; 0.375,0.465; 0.5,0.5;  0.625,0.535; 0.75,0.6; 0.875,0.7335; 1,1">
                                          <p:stCondLst>
                                            <p:cond delay="1656"/>
                                          </p:stCondLst>
                                        </p:cTn>
                                        <p:tgtEl>
                                          <p:spTgt spid="26649"/>
                                        </p:tgtEl>
                                        <p:attrNameLst>
                                          <p:attrName>ppt_y</p:attrName>
                                        </p:attrNameLst>
                                      </p:cBhvr>
                                      <p:tavLst>
                                        <p:tav tm="0" fmla="#ppt_y-sin(pi*$)/81">
                                          <p:val>
                                            <p:fltVal val="0"/>
                                          </p:val>
                                        </p:tav>
                                        <p:tav tm="100000">
                                          <p:val>
                                            <p:fltVal val="1"/>
                                          </p:val>
                                        </p:tav>
                                      </p:tavLst>
                                    </p:anim>
                                    <p:animScale>
                                      <p:cBhvr>
                                        <p:cTn id="17" dur="26">
                                          <p:stCondLst>
                                            <p:cond delay="650"/>
                                          </p:stCondLst>
                                        </p:cTn>
                                        <p:tgtEl>
                                          <p:spTgt spid="26649"/>
                                        </p:tgtEl>
                                      </p:cBhvr>
                                      <p:to x="100000" y="60000"/>
                                    </p:animScale>
                                    <p:animScale>
                                      <p:cBhvr>
                                        <p:cTn id="18" dur="166" decel="50000">
                                          <p:stCondLst>
                                            <p:cond delay="676"/>
                                          </p:stCondLst>
                                        </p:cTn>
                                        <p:tgtEl>
                                          <p:spTgt spid="26649"/>
                                        </p:tgtEl>
                                      </p:cBhvr>
                                      <p:to x="100000" y="100000"/>
                                    </p:animScale>
                                    <p:animScale>
                                      <p:cBhvr>
                                        <p:cTn id="19" dur="26">
                                          <p:stCondLst>
                                            <p:cond delay="1312"/>
                                          </p:stCondLst>
                                        </p:cTn>
                                        <p:tgtEl>
                                          <p:spTgt spid="26649"/>
                                        </p:tgtEl>
                                      </p:cBhvr>
                                      <p:to x="100000" y="80000"/>
                                    </p:animScale>
                                    <p:animScale>
                                      <p:cBhvr>
                                        <p:cTn id="20" dur="166" decel="50000">
                                          <p:stCondLst>
                                            <p:cond delay="1338"/>
                                          </p:stCondLst>
                                        </p:cTn>
                                        <p:tgtEl>
                                          <p:spTgt spid="26649"/>
                                        </p:tgtEl>
                                      </p:cBhvr>
                                      <p:to x="100000" y="100000"/>
                                    </p:animScale>
                                    <p:animScale>
                                      <p:cBhvr>
                                        <p:cTn id="21" dur="26">
                                          <p:stCondLst>
                                            <p:cond delay="1642"/>
                                          </p:stCondLst>
                                        </p:cTn>
                                        <p:tgtEl>
                                          <p:spTgt spid="26649"/>
                                        </p:tgtEl>
                                      </p:cBhvr>
                                      <p:to x="100000" y="90000"/>
                                    </p:animScale>
                                    <p:animScale>
                                      <p:cBhvr>
                                        <p:cTn id="22" dur="166" decel="50000">
                                          <p:stCondLst>
                                            <p:cond delay="1668"/>
                                          </p:stCondLst>
                                        </p:cTn>
                                        <p:tgtEl>
                                          <p:spTgt spid="26649"/>
                                        </p:tgtEl>
                                      </p:cBhvr>
                                      <p:to x="100000" y="100000"/>
                                    </p:animScale>
                                    <p:animScale>
                                      <p:cBhvr>
                                        <p:cTn id="23" dur="26">
                                          <p:stCondLst>
                                            <p:cond delay="1808"/>
                                          </p:stCondLst>
                                        </p:cTn>
                                        <p:tgtEl>
                                          <p:spTgt spid="26649"/>
                                        </p:tgtEl>
                                      </p:cBhvr>
                                      <p:to x="100000" y="95000"/>
                                    </p:animScale>
                                    <p:animScale>
                                      <p:cBhvr>
                                        <p:cTn id="24" dur="166" decel="50000">
                                          <p:stCondLst>
                                            <p:cond delay="1834"/>
                                          </p:stCondLst>
                                        </p:cTn>
                                        <p:tgtEl>
                                          <p:spTgt spid="26649"/>
                                        </p:tgtEl>
                                      </p:cBhvr>
                                      <p:to x="100000" y="100000"/>
                                    </p:animScale>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5"/>
                                        </p:tgtEl>
                                        <p:attrNameLst>
                                          <p:attrName>style.visibility</p:attrName>
                                        </p:attrNameLst>
                                      </p:cBhvr>
                                      <p:to>
                                        <p:strVal val="visible"/>
                                      </p:to>
                                    </p:set>
                                    <p:anim calcmode="lin" valueType="num">
                                      <p:cBhvr additive="base">
                                        <p:cTn id="29" dur="500" fill="hold"/>
                                        <p:tgtEl>
                                          <p:spTgt spid="5"/>
                                        </p:tgtEl>
                                        <p:attrNameLst>
                                          <p:attrName>ppt_x</p:attrName>
                                        </p:attrNameLst>
                                      </p:cBhvr>
                                      <p:tavLst>
                                        <p:tav tm="0">
                                          <p:val>
                                            <p:strVal val="#ppt_x"/>
                                          </p:val>
                                        </p:tav>
                                        <p:tav tm="100000">
                                          <p:val>
                                            <p:strVal val="#ppt_x"/>
                                          </p:val>
                                        </p:tav>
                                      </p:tavLst>
                                    </p:anim>
                                    <p:anim calcmode="lin" valueType="num">
                                      <p:cBhvr additive="base">
                                        <p:cTn id="3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descr="https://timgsa.baidu.com/timg?image&amp;quality=80&amp;size=b9999_10000&amp;sec=1588656147373&amp;di=2dae2c83ee781a05fdc0a07fccc3b2e7&amp;imgtype=0&amp;src=http%3A%2F%2Fnews.hnr.cn%2Fjctj%2F201610%2FW020161013332197163368.jpg"/>
          <p:cNvPicPr>
            <a:picLocks noChangeAspect="1" noChangeArrowheads="1"/>
          </p:cNvPicPr>
          <p:nvPr/>
        </p:nvPicPr>
        <p:blipFill>
          <a:blip r:embed="rId1">
            <a:extLst>
              <a:ext uri="{28A0092B-C50C-407E-A947-70E740481C1C}">
                <a14:useLocalDpi xmlns:a14="http://schemas.microsoft.com/office/drawing/2010/main" val="0"/>
              </a:ext>
            </a:extLst>
          </a:blip>
          <a:srcRect l="35375" t="12843"/>
          <a:stretch>
            <a:fillRect/>
          </a:stretch>
        </p:blipFill>
        <p:spPr bwMode="auto">
          <a:xfrm>
            <a:off x="6233160" y="3005455"/>
            <a:ext cx="3131820" cy="2844800"/>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1381760" y="487680"/>
            <a:ext cx="5983605" cy="811530"/>
          </a:xfrm>
          <a:prstGeom prst="rect">
            <a:avLst/>
          </a:prstGeom>
          <a:noFill/>
        </p:spPr>
        <p:txBody>
          <a:bodyPr wrap="square" rtlCol="0" anchor="t">
            <a:spAutoFit/>
          </a:bodyPr>
          <a:lstStyle/>
          <a:p>
            <a:pPr algn="l">
              <a:lnSpc>
                <a:spcPct val="130000"/>
              </a:lnSpc>
              <a:spcBef>
                <a:spcPct val="0"/>
              </a:spcBef>
              <a:spcAft>
                <a:spcPts val="1000"/>
              </a:spcAft>
              <a:buFont typeface="Arial" panose="020B0604020202020204" pitchFamily="34" charset="0"/>
              <a:buNone/>
            </a:pPr>
            <a:r>
              <a:rPr lang="zh-CN" sz="3600" b="1">
                <a:solidFill>
                  <a:srgbClr val="FF0000"/>
                </a:solidFill>
                <a:latin typeface="+mn-ea"/>
                <a:cs typeface="+mn-ea"/>
                <a:sym typeface="+mn-ea"/>
              </a:rPr>
              <a:t>人用眼过度，视力反而下降！</a:t>
            </a:r>
            <a:endParaRPr lang="zh-CN" sz="3600" b="1">
              <a:solidFill>
                <a:srgbClr val="FF0000"/>
              </a:solidFill>
              <a:latin typeface="+mn-ea"/>
              <a:cs typeface="+mn-ea"/>
            </a:endParaRPr>
          </a:p>
        </p:txBody>
      </p:sp>
      <p:sp>
        <p:nvSpPr>
          <p:cNvPr id="6" name="文本框 5"/>
          <p:cNvSpPr txBox="1"/>
          <p:nvPr/>
        </p:nvSpPr>
        <p:spPr>
          <a:xfrm>
            <a:off x="1483995" y="1299210"/>
            <a:ext cx="9804400" cy="1531620"/>
          </a:xfrm>
          <a:prstGeom prst="rect">
            <a:avLst/>
          </a:prstGeom>
          <a:noFill/>
        </p:spPr>
        <p:txBody>
          <a:bodyPr wrap="square" rtlCol="0" anchor="t">
            <a:spAutoFit/>
          </a:bodyPr>
          <a:lstStyle/>
          <a:p>
            <a:pPr algn="l">
              <a:lnSpc>
                <a:spcPct val="130000"/>
              </a:lnSpc>
              <a:spcBef>
                <a:spcPct val="0"/>
              </a:spcBef>
              <a:spcAft>
                <a:spcPts val="1000"/>
              </a:spcAft>
              <a:buFont typeface="Arial" panose="020B0604020202020204" pitchFamily="34" charset="0"/>
              <a:buNone/>
            </a:pPr>
            <a:r>
              <a:rPr lang="zh-CN" sz="3600" b="1">
                <a:solidFill>
                  <a:srgbClr val="FF0000"/>
                </a:solidFill>
                <a:latin typeface="+mn-ea"/>
                <a:cs typeface="+mn-ea"/>
                <a:sym typeface="+mn-ea"/>
              </a:rPr>
              <a:t>运动员的后代，无专业的训练，就无法跟父母一样拥有发达的肌肉、健壮的体格。</a:t>
            </a:r>
            <a:endParaRPr lang="zh-CN" sz="3600" b="1">
              <a:solidFill>
                <a:srgbClr val="FF0000"/>
              </a:solidFill>
              <a:latin typeface="+mn-ea"/>
              <a:cs typeface="+mn-ea"/>
            </a:endParaRPr>
          </a:p>
        </p:txBody>
      </p:sp>
      <p:pic>
        <p:nvPicPr>
          <p:cNvPr id="2" name="图片 1" descr="timg"/>
          <p:cNvPicPr>
            <a:picLocks noChangeAspect="1"/>
          </p:cNvPicPr>
          <p:nvPr/>
        </p:nvPicPr>
        <p:blipFill>
          <a:blip r:embed="rId2"/>
          <a:stretch>
            <a:fillRect/>
          </a:stretch>
        </p:blipFill>
        <p:spPr>
          <a:xfrm>
            <a:off x="1635125" y="3001010"/>
            <a:ext cx="4274185" cy="2849245"/>
          </a:xfrm>
          <a:prstGeom prst="rect">
            <a:avLst/>
          </a:prstGeom>
        </p:spPr>
      </p:pic>
      <p:sp>
        <p:nvSpPr>
          <p:cNvPr id="3" name="文本框 2"/>
          <p:cNvSpPr txBox="1"/>
          <p:nvPr/>
        </p:nvSpPr>
        <p:spPr>
          <a:xfrm>
            <a:off x="8716010" y="124460"/>
            <a:ext cx="3249930" cy="534035"/>
          </a:xfrm>
          <a:prstGeom prst="rect">
            <a:avLst/>
          </a:prstGeom>
          <a:noFill/>
        </p:spPr>
        <p:txBody>
          <a:bodyPr wrap="none" rtlCol="0" anchor="t">
            <a:spAutoFit/>
          </a:bodyPr>
          <a:p>
            <a:pPr marL="342900" lvl="0" indent="-342900" eaLnBrk="1" hangingPunct="1">
              <a:lnSpc>
                <a:spcPct val="90000"/>
              </a:lnSpc>
              <a:buNone/>
            </a:pPr>
            <a:r>
              <a:rPr lang="en-US" altLang="zh-CN" sz="3200" b="1">
                <a:solidFill>
                  <a:schemeClr val="tx1"/>
                </a:solidFill>
                <a:latin typeface="华文新魏" panose="02010800040101010101" pitchFamily="2" charset="-122"/>
                <a:ea typeface="华文新魏" panose="02010800040101010101" pitchFamily="2" charset="-122"/>
                <a:sym typeface="+mn-ea"/>
              </a:rPr>
              <a:t>P107 </a:t>
            </a:r>
            <a:r>
              <a:rPr lang="zh-CN" altLang="en-US" sz="3200" b="1">
                <a:solidFill>
                  <a:schemeClr val="tx1"/>
                </a:solidFill>
                <a:latin typeface="华文新魏" panose="02010800040101010101" pitchFamily="2" charset="-122"/>
                <a:ea typeface="华文新魏" panose="02010800040101010101" pitchFamily="2" charset="-122"/>
                <a:sym typeface="+mn-ea"/>
              </a:rPr>
              <a:t>批判性思维</a:t>
            </a:r>
            <a:endParaRPr lang="zh-CN" altLang="en-US" sz="3200" b="1">
              <a:solidFill>
                <a:schemeClr val="tx1"/>
              </a:solidFill>
              <a:latin typeface="华文新魏" panose="02010800040101010101" pitchFamily="2" charset="-122"/>
              <a:ea typeface="华文新魏" panose="02010800040101010101" pitchFamily="2"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blinds(horizontal)">
                                      <p:cBhvr>
                                        <p:cTn id="13" dur="5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nodeType="clickEffect">
                                  <p:stCondLst>
                                    <p:cond delay="0"/>
                                  </p:stCondLst>
                                  <p:childTnLst>
                                    <p:set>
                                      <p:cBhvr>
                                        <p:cTn id="17" dur="1" fill="hold">
                                          <p:stCondLst>
                                            <p:cond delay="0"/>
                                          </p:stCondLst>
                                        </p:cTn>
                                        <p:tgtEl>
                                          <p:spTgt spid="4100"/>
                                        </p:tgtEl>
                                        <p:attrNameLst>
                                          <p:attrName>style.visibility</p:attrName>
                                        </p:attrNameLst>
                                      </p:cBhvr>
                                      <p:to>
                                        <p:strVal val="visible"/>
                                      </p:to>
                                    </p:set>
                                    <p:animEffect transition="in" filter="wipe(left)">
                                      <p:cBhvr>
                                        <p:cTn id="18" dur="500"/>
                                        <p:tgtEl>
                                          <p:spTgt spid="4100"/>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barn(inVertical)">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u=3522068976,3932691265&amp;fm=26&amp;gp=0"/>
          <p:cNvPicPr>
            <a:picLocks noChangeAspect="1"/>
          </p:cNvPicPr>
          <p:nvPr/>
        </p:nvPicPr>
        <p:blipFill>
          <a:blip r:embed="rId1"/>
          <a:stretch>
            <a:fillRect/>
          </a:stretch>
        </p:blipFill>
        <p:spPr>
          <a:xfrm>
            <a:off x="0" y="0"/>
            <a:ext cx="12192635" cy="6858635"/>
          </a:xfrm>
          <a:prstGeom prst="rect">
            <a:avLst/>
          </a:prstGeom>
        </p:spPr>
      </p:pic>
    </p:spTree>
    <p:custDataLst>
      <p:tags r:id="rId2"/>
    </p:custData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535940" y="578485"/>
            <a:ext cx="6746875" cy="645160"/>
          </a:xfrm>
          <a:prstGeom prst="rect">
            <a:avLst/>
          </a:prstGeom>
          <a:noFill/>
        </p:spPr>
        <p:txBody>
          <a:bodyPr wrap="square" rtlCol="0">
            <a:spAutoFit/>
          </a:bodyPr>
          <a:lstStyle/>
          <a:p>
            <a:endParaRPr lang="zh-CN" altLang="en-US" sz="3600" b="1">
              <a:latin typeface="+mn-ea"/>
              <a:ea typeface="+mn-ea"/>
            </a:endParaRPr>
          </a:p>
        </p:txBody>
      </p:sp>
      <p:sp>
        <p:nvSpPr>
          <p:cNvPr id="9" name="文本框 8"/>
          <p:cNvSpPr txBox="1"/>
          <p:nvPr/>
        </p:nvSpPr>
        <p:spPr>
          <a:xfrm>
            <a:off x="1032510" y="1607820"/>
            <a:ext cx="4900295" cy="1076325"/>
          </a:xfrm>
          <a:prstGeom prst="rect">
            <a:avLst/>
          </a:prstGeom>
          <a:noFill/>
        </p:spPr>
        <p:txBody>
          <a:bodyPr wrap="square" rtlCol="0" anchor="t">
            <a:spAutoFit/>
          </a:bodyPr>
          <a:lstStyle/>
          <a:p>
            <a:pPr algn="l"/>
            <a:r>
              <a:rPr lang="zh-CN" altLang="en-US" sz="3200" b="1">
                <a:latin typeface="+mn-ea"/>
                <a:sym typeface="+mn-ea"/>
              </a:rPr>
              <a:t>达尔文的自然选择学说对适应的解释：</a:t>
            </a:r>
            <a:endParaRPr lang="zh-CN" altLang="en-US" sz="3200" b="1">
              <a:latin typeface="+mn-ea"/>
              <a:sym typeface="+mn-ea"/>
            </a:endParaRPr>
          </a:p>
        </p:txBody>
      </p:sp>
      <p:sp>
        <p:nvSpPr>
          <p:cNvPr id="10" name="文本框 9"/>
          <p:cNvSpPr txBox="1"/>
          <p:nvPr/>
        </p:nvSpPr>
        <p:spPr>
          <a:xfrm>
            <a:off x="1137920" y="3115310"/>
            <a:ext cx="4498340" cy="1753235"/>
          </a:xfrm>
          <a:prstGeom prst="rect">
            <a:avLst/>
          </a:prstGeom>
          <a:noFill/>
        </p:spPr>
        <p:txBody>
          <a:bodyPr wrap="square" rtlCol="0" anchor="t">
            <a:spAutoFit/>
          </a:bodyPr>
          <a:lstStyle/>
          <a:p>
            <a:r>
              <a:rPr lang="zh-CN" altLang="en-US" sz="3600" b="1">
                <a:solidFill>
                  <a:srgbClr val="FF0000"/>
                </a:solidFill>
                <a:latin typeface="+mn-ea"/>
                <a:sym typeface="+mn-ea"/>
              </a:rPr>
              <a:t>适应的来源是可遗传的变异，适应是自然选择的结果。</a:t>
            </a:r>
            <a:endParaRPr lang="zh-CN" altLang="en-US" sz="3600" b="1">
              <a:solidFill>
                <a:srgbClr val="FF0000"/>
              </a:solidFill>
              <a:latin typeface="+mn-ea"/>
              <a:sym typeface="+mn-ea"/>
            </a:endParaRPr>
          </a:p>
        </p:txBody>
      </p:sp>
      <p:pic>
        <p:nvPicPr>
          <p:cNvPr id="16" name="图片 15" descr="timg"/>
          <p:cNvPicPr>
            <a:picLocks noChangeAspect="1"/>
          </p:cNvPicPr>
          <p:nvPr/>
        </p:nvPicPr>
        <p:blipFill>
          <a:blip r:embed="rId1"/>
          <a:stretch>
            <a:fillRect/>
          </a:stretch>
        </p:blipFill>
        <p:spPr>
          <a:xfrm>
            <a:off x="6205855" y="1318260"/>
            <a:ext cx="4718685" cy="4707890"/>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ox(in)">
                                      <p:cBhvr>
                                        <p:cTn id="7" dur="20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500" fill="hold"/>
                                        <p:tgtEl>
                                          <p:spTgt spid="9"/>
                                        </p:tgtEl>
                                        <p:attrNameLst>
                                          <p:attrName>ppt_x</p:attrName>
                                        </p:attrNameLst>
                                      </p:cBhvr>
                                      <p:tavLst>
                                        <p:tav tm="0">
                                          <p:val>
                                            <p:strVal val="#ppt_x"/>
                                          </p:val>
                                        </p:tav>
                                        <p:tav tm="100000">
                                          <p:val>
                                            <p:strVal val="#ppt_x"/>
                                          </p:val>
                                        </p:tav>
                                      </p:tavLst>
                                    </p:anim>
                                    <p:anim calcmode="lin" valueType="num">
                                      <p:cBhvr additive="base">
                                        <p:cTn id="13"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blinds(horizontal)">
                                      <p:cBhvr>
                                        <p:cTn id="1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B962C8B-B14F-4D97-AF65-F5344CB8AC3E}" type="datetime1">
              <a:rPr kumimoji="0" lang="zh-CN" altLang="en-US" sz="1200" b="0" i="0" u="none" strike="noStrike" kern="1200" cap="none" spc="0" normalizeH="0" baseline="0" noProof="0">
                <a:ln>
                  <a:noFill/>
                </a:ln>
                <a:solidFill>
                  <a:schemeClr val="tx1">
                    <a:tint val="75000"/>
                  </a:schemeClr>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Calibri" panose="020F0502020204030204"/>
              <a:ea typeface="宋体" panose="02010600030101010101" pitchFamily="2" charset="-122"/>
              <a:cs typeface="+mn-cs"/>
            </a:endParaRPr>
          </a:p>
        </p:txBody>
      </p:sp>
      <p:sp>
        <p:nvSpPr>
          <p:cNvPr id="3" name="文本框 2"/>
          <p:cNvSpPr txBox="1"/>
          <p:nvPr/>
        </p:nvSpPr>
        <p:spPr>
          <a:xfrm>
            <a:off x="105410" y="174625"/>
            <a:ext cx="8831580" cy="645160"/>
          </a:xfrm>
          <a:prstGeom prst="rect">
            <a:avLst/>
          </a:prstGeom>
          <a:noFill/>
        </p:spPr>
        <p:txBody>
          <a:bodyPr wrap="square" rtlCol="0">
            <a:spAutoFit/>
          </a:bodyPr>
          <a:lstStyle/>
          <a:p>
            <a:r>
              <a:rPr lang="en-US" sz="3600" b="1">
                <a:latin typeface="+mn-ea"/>
                <a:sym typeface="+mn-ea"/>
              </a:rPr>
              <a:t>3.</a:t>
            </a:r>
            <a:r>
              <a:rPr lang="zh-CN" altLang="en-US" sz="3600" b="1">
                <a:latin typeface="+mn-ea"/>
                <a:ea typeface="+mn-ea"/>
              </a:rPr>
              <a:t>达尔文的自然选择学说        ①</a:t>
            </a:r>
            <a:r>
              <a:rPr lang="zh-CN" altLang="en-US" sz="3600" b="1">
                <a:latin typeface="+mn-ea"/>
                <a:sym typeface="+mn-ea"/>
              </a:rPr>
              <a:t>模型</a:t>
            </a:r>
            <a:endParaRPr lang="zh-CN" altLang="en-US" sz="3600" b="1">
              <a:latin typeface="+mn-ea"/>
              <a:ea typeface="+mn-ea"/>
            </a:endParaRPr>
          </a:p>
        </p:txBody>
      </p:sp>
      <p:sp>
        <p:nvSpPr>
          <p:cNvPr id="25602" name="Text Box 2"/>
          <p:cNvSpPr txBox="1">
            <a:spLocks noChangeArrowheads="1"/>
          </p:cNvSpPr>
          <p:nvPr/>
        </p:nvSpPr>
        <p:spPr bwMode="auto">
          <a:xfrm>
            <a:off x="501015" y="988060"/>
            <a:ext cx="2560955" cy="1406525"/>
          </a:xfrm>
          <a:prstGeom prst="roundRect">
            <a:avLst/>
          </a:prstGeom>
          <a:solidFill>
            <a:schemeClr val="bg1"/>
          </a:solidFill>
          <a:ln w="66675" cmpd="sng">
            <a:solidFill>
              <a:schemeClr val="accent1">
                <a:shade val="50000"/>
              </a:schemeClr>
            </a:solidFill>
            <a:prstDash val="solid"/>
          </a:ln>
          <a:effectLst/>
        </p:spPr>
        <p:txBody>
          <a:bodyPr anchor="ctr"/>
          <a:lstStyle/>
          <a:p>
            <a:pPr algn="just">
              <a:lnSpc>
                <a:spcPct val="100000"/>
              </a:lnSpc>
            </a:pPr>
            <a:r>
              <a:rPr lang="zh-CN" altLang="en-US" sz="2800" b="1">
                <a:latin typeface="+mn-ea"/>
                <a:ea typeface="+mn-ea"/>
                <a:cs typeface="+mn-ea"/>
              </a:rPr>
              <a:t>事实</a:t>
            </a:r>
            <a:r>
              <a:rPr lang="en-US" altLang="zh-CN" sz="2800" b="1">
                <a:latin typeface="+mn-ea"/>
                <a:ea typeface="+mn-ea"/>
                <a:cs typeface="+mn-ea"/>
              </a:rPr>
              <a:t>1</a:t>
            </a:r>
            <a:r>
              <a:rPr lang="zh-CN" altLang="en-US" sz="2800" b="1">
                <a:latin typeface="+mn-ea"/>
                <a:ea typeface="+mn-ea"/>
                <a:cs typeface="+mn-ea"/>
              </a:rPr>
              <a:t>：生物都有</a:t>
            </a:r>
            <a:r>
              <a:rPr lang="zh-CN" altLang="en-US" sz="2800" b="1">
                <a:solidFill>
                  <a:srgbClr val="FF0000"/>
                </a:solidFill>
                <a:latin typeface="+mn-ea"/>
                <a:ea typeface="+mn-ea"/>
                <a:cs typeface="+mn-ea"/>
              </a:rPr>
              <a:t>过度繁殖</a:t>
            </a:r>
            <a:r>
              <a:rPr lang="zh-CN" altLang="en-US" sz="2800" b="1">
                <a:latin typeface="+mn-ea"/>
                <a:ea typeface="+mn-ea"/>
                <a:cs typeface="+mn-ea"/>
              </a:rPr>
              <a:t>的倾向</a:t>
            </a:r>
            <a:endParaRPr lang="zh-CN" altLang="en-US" sz="2800" b="1">
              <a:latin typeface="+mn-ea"/>
              <a:ea typeface="+mn-ea"/>
              <a:cs typeface="+mn-ea"/>
            </a:endParaRPr>
          </a:p>
        </p:txBody>
      </p:sp>
      <p:sp>
        <p:nvSpPr>
          <p:cNvPr id="25603" name="Text Box 3"/>
          <p:cNvSpPr txBox="1">
            <a:spLocks noChangeArrowheads="1"/>
          </p:cNvSpPr>
          <p:nvPr/>
        </p:nvSpPr>
        <p:spPr bwMode="auto">
          <a:xfrm>
            <a:off x="500380" y="2757805"/>
            <a:ext cx="2560320" cy="1384935"/>
          </a:xfrm>
          <a:prstGeom prst="roundRect">
            <a:avLst/>
          </a:prstGeom>
          <a:solidFill>
            <a:schemeClr val="bg1"/>
          </a:solidFill>
          <a:ln w="69850" cmpd="sng">
            <a:solidFill>
              <a:schemeClr val="accent1">
                <a:shade val="50000"/>
              </a:schemeClr>
            </a:solidFill>
            <a:prstDash val="solid"/>
          </a:ln>
          <a:effectLst/>
        </p:spPr>
        <p:txBody>
          <a:bodyPr wrap="square" anchor="ctr">
            <a:noAutofit/>
          </a:bodyPr>
          <a:lstStyle/>
          <a:p>
            <a:pPr lvl="0" algn="just">
              <a:lnSpc>
                <a:spcPct val="100000"/>
              </a:lnSpc>
              <a:buClrTx/>
              <a:buSzTx/>
              <a:buFontTx/>
            </a:pPr>
            <a:r>
              <a:rPr lang="zh-CN" altLang="en-US" sz="2800" b="1">
                <a:latin typeface="+mn-ea"/>
                <a:ea typeface="+mn-ea"/>
                <a:cs typeface="+mn-ea"/>
                <a:sym typeface="+mn-ea"/>
              </a:rPr>
              <a:t>事实2：物种内的</a:t>
            </a:r>
            <a:r>
              <a:rPr lang="zh-CN" altLang="en-US" sz="2800" b="1" smtClean="0">
                <a:latin typeface="+mn-ea"/>
                <a:ea typeface="+mn-ea"/>
                <a:cs typeface="+mn-ea"/>
                <a:sym typeface="+mn-ea"/>
              </a:rPr>
              <a:t>个体数</a:t>
            </a:r>
            <a:r>
              <a:rPr lang="zh-CN" altLang="en-US" sz="2800" b="1">
                <a:latin typeface="+mn-ea"/>
                <a:ea typeface="+mn-ea"/>
                <a:cs typeface="+mn-ea"/>
                <a:sym typeface="+mn-ea"/>
              </a:rPr>
              <a:t>能保持稳定</a:t>
            </a:r>
            <a:endParaRPr lang="zh-CN" altLang="en-US" sz="2800" b="1">
              <a:latin typeface="+mn-ea"/>
              <a:ea typeface="+mn-ea"/>
              <a:cs typeface="+mn-ea"/>
              <a:sym typeface="+mn-ea"/>
            </a:endParaRPr>
          </a:p>
        </p:txBody>
      </p:sp>
      <p:sp>
        <p:nvSpPr>
          <p:cNvPr id="25604" name="Text Box 4"/>
          <p:cNvSpPr txBox="1">
            <a:spLocks noChangeArrowheads="1"/>
          </p:cNvSpPr>
          <p:nvPr/>
        </p:nvSpPr>
        <p:spPr bwMode="auto">
          <a:xfrm>
            <a:off x="501015" y="4898390"/>
            <a:ext cx="2560320" cy="1078230"/>
          </a:xfrm>
          <a:prstGeom prst="roundRect">
            <a:avLst/>
          </a:prstGeom>
          <a:solidFill>
            <a:schemeClr val="bg1"/>
          </a:solidFill>
          <a:ln w="63500" cmpd="sng">
            <a:solidFill>
              <a:schemeClr val="accent1">
                <a:shade val="50000"/>
              </a:schemeClr>
            </a:solidFill>
            <a:prstDash val="solid"/>
          </a:ln>
          <a:effectLst/>
        </p:spPr>
        <p:txBody>
          <a:bodyPr wrap="square" anchor="ctr">
            <a:noAutofit/>
          </a:bodyPr>
          <a:lstStyle/>
          <a:p>
            <a:pPr lvl="0" algn="just">
              <a:lnSpc>
                <a:spcPct val="100000"/>
              </a:lnSpc>
              <a:buClrTx/>
              <a:buSzTx/>
              <a:buFontTx/>
            </a:pPr>
            <a:r>
              <a:rPr lang="zh-CN" altLang="en-US" sz="2800" b="1">
                <a:latin typeface="+mn-ea"/>
                <a:ea typeface="+mn-ea"/>
                <a:cs typeface="+mn-ea"/>
                <a:sym typeface="+mn-ea"/>
              </a:rPr>
              <a:t>事实3：资源</a:t>
            </a:r>
            <a:r>
              <a:rPr lang="zh-CN" altLang="en-US" sz="2800" b="1" smtClean="0">
                <a:latin typeface="+mn-ea"/>
                <a:ea typeface="+mn-ea"/>
                <a:cs typeface="+mn-ea"/>
                <a:sym typeface="+mn-ea"/>
              </a:rPr>
              <a:t>是有限的</a:t>
            </a:r>
            <a:endParaRPr lang="zh-CN" altLang="en-US" sz="2800" b="1" smtClean="0">
              <a:latin typeface="+mn-ea"/>
              <a:ea typeface="+mn-ea"/>
              <a:cs typeface="+mn-ea"/>
              <a:sym typeface="+mn-ea"/>
            </a:endParaRPr>
          </a:p>
        </p:txBody>
      </p:sp>
      <p:grpSp>
        <p:nvGrpSpPr>
          <p:cNvPr id="8" name="组合 7"/>
          <p:cNvGrpSpPr/>
          <p:nvPr/>
        </p:nvGrpSpPr>
        <p:grpSpPr>
          <a:xfrm>
            <a:off x="3060457" y="1567169"/>
            <a:ext cx="468000" cy="3924000"/>
            <a:chOff x="6072113" y="4607936"/>
            <a:chExt cx="468000" cy="3924000"/>
          </a:xfrm>
        </p:grpSpPr>
        <p:sp>
          <p:nvSpPr>
            <p:cNvPr id="25605" name="Line 5"/>
            <p:cNvSpPr>
              <a:spLocks noChangeShapeType="1"/>
            </p:cNvSpPr>
            <p:nvPr/>
          </p:nvSpPr>
          <p:spPr bwMode="auto">
            <a:xfrm>
              <a:off x="6072113" y="4635474"/>
              <a:ext cx="468000" cy="0"/>
            </a:xfrm>
            <a:prstGeom prst="line">
              <a:avLst/>
            </a:prstGeom>
            <a:ln w="66675" cmpd="sng">
              <a:solidFill>
                <a:schemeClr val="accent1">
                  <a:shade val="50000"/>
                </a:schemeClr>
              </a:solidFill>
              <a:prstDash val="solid"/>
            </a:ln>
            <a:effectLst>
              <a:innerShdw blurRad="114300">
                <a:prstClr val="black"/>
              </a:innerShdw>
            </a:effectLst>
          </p:spPr>
          <p:style>
            <a:lnRef idx="3">
              <a:schemeClr val="accent3"/>
            </a:lnRef>
            <a:fillRef idx="0">
              <a:schemeClr val="accent3"/>
            </a:fillRef>
            <a:effectRef idx="2">
              <a:schemeClr val="accent3"/>
            </a:effectRef>
            <a:fontRef idx="minor">
              <a:schemeClr val="tx1"/>
            </a:fontRef>
          </p:style>
          <p:txBody>
            <a:bodyPr/>
            <a:lstStyle/>
            <a:p>
              <a:endParaRPr lang="zh-CN" altLang="en-US">
                <a:latin typeface="Times New Roman" panose="02020603050405020304" pitchFamily="18" charset="0"/>
                <a:ea typeface="黑体" panose="02010609060101010101" pitchFamily="49" charset="-122"/>
              </a:endParaRPr>
            </a:p>
          </p:txBody>
        </p:sp>
        <p:sp>
          <p:nvSpPr>
            <p:cNvPr id="25606" name="Line 6"/>
            <p:cNvSpPr>
              <a:spLocks noChangeShapeType="1"/>
            </p:cNvSpPr>
            <p:nvPr/>
          </p:nvSpPr>
          <p:spPr bwMode="auto">
            <a:xfrm flipH="1">
              <a:off x="6504162" y="4607936"/>
              <a:ext cx="0" cy="3924000"/>
            </a:xfrm>
            <a:prstGeom prst="line">
              <a:avLst/>
            </a:prstGeom>
            <a:ln w="66675" cmpd="sng">
              <a:solidFill>
                <a:schemeClr val="accent1">
                  <a:shade val="50000"/>
                </a:schemeClr>
              </a:solidFill>
              <a:prstDash val="solid"/>
            </a:ln>
            <a:effectLst>
              <a:innerShdw blurRad="114300">
                <a:prstClr val="black"/>
              </a:innerShdw>
            </a:effectLst>
          </p:spPr>
          <p:style>
            <a:lnRef idx="3">
              <a:schemeClr val="accent3"/>
            </a:lnRef>
            <a:fillRef idx="0">
              <a:schemeClr val="accent3"/>
            </a:fillRef>
            <a:effectRef idx="2">
              <a:schemeClr val="accent3"/>
            </a:effectRef>
            <a:fontRef idx="minor">
              <a:schemeClr val="tx1"/>
            </a:fontRef>
          </p:style>
          <p:txBody>
            <a:bodyPr/>
            <a:lstStyle/>
            <a:p>
              <a:endParaRPr lang="zh-CN" altLang="en-US">
                <a:latin typeface="Times New Roman" panose="02020603050405020304" pitchFamily="18" charset="0"/>
                <a:ea typeface="黑体" panose="02010609060101010101" pitchFamily="49" charset="-122"/>
              </a:endParaRPr>
            </a:p>
          </p:txBody>
        </p:sp>
        <p:sp>
          <p:nvSpPr>
            <p:cNvPr id="25607" name="Line 7"/>
            <p:cNvSpPr>
              <a:spLocks noChangeShapeType="1"/>
            </p:cNvSpPr>
            <p:nvPr/>
          </p:nvSpPr>
          <p:spPr bwMode="auto">
            <a:xfrm>
              <a:off x="6072113" y="8506050"/>
              <a:ext cx="468000" cy="0"/>
            </a:xfrm>
            <a:prstGeom prst="line">
              <a:avLst/>
            </a:prstGeom>
            <a:ln w="66675" cmpd="sng">
              <a:solidFill>
                <a:schemeClr val="accent1">
                  <a:shade val="50000"/>
                </a:schemeClr>
              </a:solidFill>
              <a:prstDash val="solid"/>
            </a:ln>
            <a:effectLst>
              <a:innerShdw blurRad="114300">
                <a:prstClr val="black"/>
              </a:innerShdw>
            </a:effectLst>
          </p:spPr>
          <p:style>
            <a:lnRef idx="3">
              <a:schemeClr val="accent3"/>
            </a:lnRef>
            <a:fillRef idx="0">
              <a:schemeClr val="accent3"/>
            </a:fillRef>
            <a:effectRef idx="2">
              <a:schemeClr val="accent3"/>
            </a:effectRef>
            <a:fontRef idx="minor">
              <a:schemeClr val="tx1"/>
            </a:fontRef>
          </p:style>
          <p:txBody>
            <a:bodyPr/>
            <a:lstStyle/>
            <a:p>
              <a:endParaRPr lang="zh-CN" altLang="en-US">
                <a:latin typeface="Times New Roman" panose="02020603050405020304" pitchFamily="18" charset="0"/>
                <a:ea typeface="黑体" panose="02010609060101010101" pitchFamily="49" charset="-122"/>
              </a:endParaRPr>
            </a:p>
          </p:txBody>
        </p:sp>
        <p:sp>
          <p:nvSpPr>
            <p:cNvPr id="25608" name="Line 8"/>
            <p:cNvSpPr>
              <a:spLocks noChangeShapeType="1"/>
            </p:cNvSpPr>
            <p:nvPr/>
          </p:nvSpPr>
          <p:spPr bwMode="auto">
            <a:xfrm>
              <a:off x="6072113" y="6570762"/>
              <a:ext cx="468000" cy="0"/>
            </a:xfrm>
            <a:prstGeom prst="line">
              <a:avLst/>
            </a:prstGeom>
            <a:ln w="66675" cmpd="sng">
              <a:solidFill>
                <a:schemeClr val="accent1">
                  <a:shade val="50000"/>
                </a:schemeClr>
              </a:solidFill>
              <a:prstDash val="solid"/>
            </a:ln>
            <a:effectLst>
              <a:innerShdw blurRad="114300">
                <a:prstClr val="black"/>
              </a:innerShdw>
            </a:effectLst>
          </p:spPr>
          <p:style>
            <a:lnRef idx="3">
              <a:schemeClr val="accent3"/>
            </a:lnRef>
            <a:fillRef idx="0">
              <a:schemeClr val="accent3"/>
            </a:fillRef>
            <a:effectRef idx="2">
              <a:schemeClr val="accent3"/>
            </a:effectRef>
            <a:fontRef idx="minor">
              <a:schemeClr val="tx1"/>
            </a:fontRef>
          </p:style>
          <p:txBody>
            <a:bodyPr/>
            <a:lstStyle/>
            <a:p>
              <a:endParaRPr lang="zh-CN" altLang="en-US">
                <a:latin typeface="Times New Roman" panose="02020603050405020304" pitchFamily="18" charset="0"/>
                <a:ea typeface="黑体" panose="02010609060101010101" pitchFamily="49" charset="-122"/>
              </a:endParaRPr>
            </a:p>
          </p:txBody>
        </p:sp>
      </p:grpSp>
      <p:sp>
        <p:nvSpPr>
          <p:cNvPr id="25609" name="Line 9"/>
          <p:cNvSpPr>
            <a:spLocks noChangeShapeType="1"/>
          </p:cNvSpPr>
          <p:nvPr/>
        </p:nvSpPr>
        <p:spPr bwMode="auto">
          <a:xfrm>
            <a:off x="3528842" y="1895019"/>
            <a:ext cx="720000" cy="0"/>
          </a:xfrm>
          <a:prstGeom prst="line">
            <a:avLst/>
          </a:prstGeom>
          <a:noFill/>
          <a:ln w="76200">
            <a:solidFill>
              <a:schemeClr val="tx2">
                <a:lumMod val="50000"/>
                <a:lumOff val="50000"/>
              </a:schemeClr>
            </a:solidFill>
            <a:round/>
            <a:tailEnd type="triangle" w="med" len="med"/>
          </a:ln>
          <a:effectLst>
            <a:outerShdw dist="35921" dir="2700000" algn="ctr" rotWithShape="0">
              <a:schemeClr val="bg2"/>
            </a:outerShdw>
          </a:effectLst>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ea typeface="黑体" panose="02010609060101010101" pitchFamily="49" charset="-122"/>
            </a:endParaRPr>
          </a:p>
        </p:txBody>
      </p:sp>
      <p:sp>
        <p:nvSpPr>
          <p:cNvPr id="25610" name="Oval 10"/>
          <p:cNvSpPr>
            <a:spLocks noChangeArrowheads="1"/>
          </p:cNvSpPr>
          <p:nvPr/>
        </p:nvSpPr>
        <p:spPr bwMode="auto">
          <a:xfrm>
            <a:off x="4248785" y="1271270"/>
            <a:ext cx="2670810" cy="1122680"/>
          </a:xfrm>
          <a:prstGeom prst="roundRect">
            <a:avLst/>
          </a:prstGeom>
          <a:solidFill>
            <a:schemeClr val="bg1"/>
          </a:solidFill>
          <a:ln w="63500" cmpd="sng">
            <a:solidFill>
              <a:schemeClr val="accent1">
                <a:lumMod val="75000"/>
              </a:schemeClr>
            </a:solidFill>
            <a:prstDash val="solid"/>
            <a:round/>
          </a:ln>
          <a:effectLst/>
        </p:spPr>
        <p:txBody>
          <a:bodyPr wrap="none" anchor="ctr"/>
          <a:lstStyle/>
          <a:p>
            <a:pPr algn="just">
              <a:lnSpc>
                <a:spcPct val="100000"/>
              </a:lnSpc>
            </a:pPr>
            <a:r>
              <a:rPr lang="zh-CN" altLang="en-US" sz="2800" b="1">
                <a:latin typeface="+mn-ea"/>
                <a:ea typeface="+mn-ea"/>
                <a:cs typeface="+mn-ea"/>
              </a:rPr>
              <a:t>推论</a:t>
            </a:r>
            <a:r>
              <a:rPr lang="en-US" altLang="zh-CN" sz="2800" b="1">
                <a:latin typeface="+mn-ea"/>
                <a:ea typeface="+mn-ea"/>
                <a:cs typeface="+mn-ea"/>
              </a:rPr>
              <a:t>1</a:t>
            </a:r>
            <a:r>
              <a:rPr lang="zh-CN" altLang="en-US" sz="2800" b="1">
                <a:latin typeface="+mn-ea"/>
                <a:ea typeface="+mn-ea"/>
                <a:cs typeface="+mn-ea"/>
              </a:rPr>
              <a:t>：</a:t>
            </a:r>
            <a:r>
              <a:rPr lang="zh-CN" altLang="en-US" sz="2800" b="1" smtClean="0">
                <a:latin typeface="+mn-ea"/>
                <a:ea typeface="+mn-ea"/>
                <a:cs typeface="+mn-ea"/>
              </a:rPr>
              <a:t>个体间</a:t>
            </a:r>
            <a:endParaRPr lang="en-US" altLang="zh-CN" sz="2800" b="1" smtClean="0">
              <a:latin typeface="+mn-ea"/>
              <a:ea typeface="+mn-ea"/>
              <a:cs typeface="+mn-ea"/>
            </a:endParaRPr>
          </a:p>
          <a:p>
            <a:pPr algn="just">
              <a:lnSpc>
                <a:spcPct val="100000"/>
              </a:lnSpc>
            </a:pPr>
            <a:r>
              <a:rPr lang="zh-CN" altLang="en-US" sz="2800" b="1" smtClean="0">
                <a:latin typeface="+mn-ea"/>
                <a:ea typeface="+mn-ea"/>
                <a:cs typeface="+mn-ea"/>
              </a:rPr>
              <a:t>存在着</a:t>
            </a:r>
            <a:r>
              <a:rPr lang="zh-CN" altLang="en-US" sz="2800" b="1" smtClean="0">
                <a:solidFill>
                  <a:srgbClr val="FF0000"/>
                </a:solidFill>
                <a:latin typeface="+mn-ea"/>
                <a:ea typeface="+mn-ea"/>
                <a:cs typeface="+mn-ea"/>
              </a:rPr>
              <a:t>生存斗争</a:t>
            </a:r>
            <a:endParaRPr lang="zh-CN" altLang="en-US" sz="2800" b="1" smtClean="0">
              <a:solidFill>
                <a:srgbClr val="FF0000"/>
              </a:solidFill>
              <a:latin typeface="+mn-ea"/>
              <a:ea typeface="+mn-ea"/>
              <a:cs typeface="+mn-ea"/>
            </a:endParaRPr>
          </a:p>
        </p:txBody>
      </p:sp>
      <p:sp>
        <p:nvSpPr>
          <p:cNvPr id="25611" name="Oval 11"/>
          <p:cNvSpPr>
            <a:spLocks noChangeArrowheads="1"/>
          </p:cNvSpPr>
          <p:nvPr/>
        </p:nvSpPr>
        <p:spPr bwMode="auto">
          <a:xfrm>
            <a:off x="4248785" y="2909570"/>
            <a:ext cx="2670175" cy="1455420"/>
          </a:xfrm>
          <a:prstGeom prst="roundRect">
            <a:avLst/>
          </a:prstGeom>
          <a:solidFill>
            <a:schemeClr val="bg1"/>
          </a:solidFill>
          <a:ln w="63500" cmpd="sng">
            <a:solidFill>
              <a:schemeClr val="accent1">
                <a:lumMod val="75000"/>
              </a:schemeClr>
            </a:solidFill>
            <a:prstDash val="solid"/>
            <a:round/>
          </a:ln>
          <a:effectLst/>
        </p:spPr>
        <p:txBody>
          <a:bodyPr wrap="none" anchor="ctr">
            <a:noAutofit/>
          </a:bodyPr>
          <a:lstStyle/>
          <a:p>
            <a:pPr lvl="0" algn="just">
              <a:lnSpc>
                <a:spcPct val="100000"/>
              </a:lnSpc>
              <a:buClrTx/>
              <a:buSzTx/>
              <a:buFontTx/>
            </a:pPr>
            <a:r>
              <a:rPr lang="zh-CN" altLang="en-US" sz="2800" b="1">
                <a:latin typeface="+mn-ea"/>
                <a:ea typeface="+mn-ea"/>
                <a:cs typeface="+mn-ea"/>
                <a:sym typeface="+mn-ea"/>
              </a:rPr>
              <a:t>事实4：同种</a:t>
            </a:r>
            <a:r>
              <a:rPr lang="zh-CN" altLang="en-US" sz="2800" b="1" smtClean="0">
                <a:latin typeface="+mn-ea"/>
                <a:ea typeface="+mn-ea"/>
                <a:cs typeface="+mn-ea"/>
                <a:sym typeface="+mn-ea"/>
              </a:rPr>
              <a:t>个</a:t>
            </a:r>
            <a:endParaRPr lang="en-US" altLang="zh-CN" sz="2800" b="1" smtClean="0">
              <a:latin typeface="+mn-ea"/>
              <a:ea typeface="+mn-ea"/>
              <a:cs typeface="+mn-ea"/>
              <a:sym typeface="+mn-ea"/>
            </a:endParaRPr>
          </a:p>
          <a:p>
            <a:pPr lvl="0" algn="just">
              <a:lnSpc>
                <a:spcPct val="100000"/>
              </a:lnSpc>
              <a:buClrTx/>
              <a:buSzTx/>
              <a:buFontTx/>
            </a:pPr>
            <a:r>
              <a:rPr lang="zh-CN" altLang="en-US" sz="2800" b="1" smtClean="0">
                <a:latin typeface="+mn-ea"/>
                <a:ea typeface="+mn-ea"/>
                <a:cs typeface="+mn-ea"/>
                <a:sym typeface="+mn-ea"/>
              </a:rPr>
              <a:t>体间普遍存在</a:t>
            </a:r>
            <a:r>
              <a:rPr lang="zh-CN" altLang="en-US" sz="2800" b="1">
                <a:latin typeface="+mn-ea"/>
                <a:ea typeface="+mn-ea"/>
                <a:cs typeface="+mn-ea"/>
                <a:sym typeface="+mn-ea"/>
              </a:rPr>
              <a:t>差</a:t>
            </a:r>
            <a:endParaRPr lang="zh-CN" altLang="en-US" sz="2800" b="1">
              <a:latin typeface="+mn-ea"/>
              <a:ea typeface="+mn-ea"/>
              <a:cs typeface="+mn-ea"/>
              <a:sym typeface="+mn-ea"/>
            </a:endParaRPr>
          </a:p>
          <a:p>
            <a:pPr lvl="0" algn="just">
              <a:lnSpc>
                <a:spcPct val="100000"/>
              </a:lnSpc>
              <a:buClrTx/>
              <a:buSzTx/>
              <a:buFontTx/>
            </a:pPr>
            <a:r>
              <a:rPr lang="zh-CN" altLang="en-US" sz="2800" b="1">
                <a:latin typeface="+mn-ea"/>
                <a:ea typeface="+mn-ea"/>
                <a:cs typeface="+mn-ea"/>
                <a:sym typeface="+mn-ea"/>
              </a:rPr>
              <a:t>异（</a:t>
            </a:r>
            <a:r>
              <a:rPr lang="zh-CN" altLang="en-US" sz="2800" b="1">
                <a:solidFill>
                  <a:srgbClr val="FF0000"/>
                </a:solidFill>
                <a:latin typeface="+mn-ea"/>
                <a:ea typeface="+mn-ea"/>
                <a:cs typeface="+mn-ea"/>
                <a:sym typeface="+mn-ea"/>
              </a:rPr>
              <a:t>变异</a:t>
            </a:r>
            <a:r>
              <a:rPr lang="zh-CN" altLang="en-US" sz="2800" b="1">
                <a:latin typeface="+mn-ea"/>
                <a:ea typeface="+mn-ea"/>
                <a:cs typeface="+mn-ea"/>
                <a:sym typeface="+mn-ea"/>
              </a:rPr>
              <a:t>）</a:t>
            </a:r>
            <a:endParaRPr lang="zh-CN" altLang="en-US" sz="2800" b="1">
              <a:latin typeface="+mn-ea"/>
              <a:ea typeface="+mn-ea"/>
              <a:cs typeface="+mn-ea"/>
              <a:sym typeface="+mn-ea"/>
            </a:endParaRPr>
          </a:p>
        </p:txBody>
      </p:sp>
      <p:sp>
        <p:nvSpPr>
          <p:cNvPr id="25612" name="Oval 12"/>
          <p:cNvSpPr>
            <a:spLocks noChangeArrowheads="1"/>
          </p:cNvSpPr>
          <p:nvPr/>
        </p:nvSpPr>
        <p:spPr bwMode="auto">
          <a:xfrm>
            <a:off x="4248785" y="4897755"/>
            <a:ext cx="2669540" cy="1078865"/>
          </a:xfrm>
          <a:prstGeom prst="roundRect">
            <a:avLst/>
          </a:prstGeom>
          <a:solidFill>
            <a:schemeClr val="bg1"/>
          </a:solidFill>
          <a:ln w="66675" cmpd="sng">
            <a:solidFill>
              <a:schemeClr val="accent1">
                <a:shade val="50000"/>
              </a:schemeClr>
            </a:solidFill>
            <a:prstDash val="solid"/>
            <a:round/>
          </a:ln>
          <a:effectLst/>
        </p:spPr>
        <p:txBody>
          <a:bodyPr wrap="none" anchor="ctr">
            <a:noAutofit/>
          </a:bodyPr>
          <a:lstStyle/>
          <a:p>
            <a:pPr lvl="0" algn="just">
              <a:lnSpc>
                <a:spcPct val="100000"/>
              </a:lnSpc>
              <a:buClrTx/>
              <a:buSzTx/>
              <a:buFontTx/>
            </a:pPr>
            <a:r>
              <a:rPr lang="zh-CN" altLang="en-US" sz="2800" b="1">
                <a:latin typeface="+mn-ea"/>
                <a:ea typeface="+mn-ea"/>
                <a:cs typeface="+mn-ea"/>
                <a:sym typeface="+mn-ea"/>
              </a:rPr>
              <a:t>事实5：许多</a:t>
            </a:r>
            <a:r>
              <a:rPr lang="zh-CN" altLang="en-US" sz="2800" b="1" smtClean="0">
                <a:latin typeface="+mn-ea"/>
                <a:ea typeface="+mn-ea"/>
                <a:cs typeface="+mn-ea"/>
                <a:sym typeface="+mn-ea"/>
              </a:rPr>
              <a:t>变</a:t>
            </a:r>
            <a:endParaRPr lang="en-US" altLang="zh-CN" sz="2800" b="1" smtClean="0">
              <a:latin typeface="+mn-ea"/>
              <a:ea typeface="+mn-ea"/>
              <a:cs typeface="+mn-ea"/>
              <a:sym typeface="+mn-ea"/>
            </a:endParaRPr>
          </a:p>
          <a:p>
            <a:pPr lvl="0" algn="just">
              <a:lnSpc>
                <a:spcPct val="100000"/>
              </a:lnSpc>
              <a:buClrTx/>
              <a:buSzTx/>
              <a:buFontTx/>
            </a:pPr>
            <a:r>
              <a:rPr lang="zh-CN" altLang="en-US" sz="2800" b="1" smtClean="0">
                <a:latin typeface="+mn-ea"/>
                <a:ea typeface="+mn-ea"/>
                <a:cs typeface="+mn-ea"/>
                <a:sym typeface="+mn-ea"/>
              </a:rPr>
              <a:t>异</a:t>
            </a:r>
            <a:r>
              <a:rPr lang="zh-CN" altLang="en-US" sz="2800" b="1">
                <a:latin typeface="+mn-ea"/>
                <a:ea typeface="+mn-ea"/>
                <a:cs typeface="+mn-ea"/>
                <a:sym typeface="+mn-ea"/>
              </a:rPr>
              <a:t>是可以</a:t>
            </a:r>
            <a:r>
              <a:rPr lang="zh-CN" altLang="en-US" sz="2800" b="1">
                <a:solidFill>
                  <a:srgbClr val="FF0000"/>
                </a:solidFill>
                <a:latin typeface="+mn-ea"/>
                <a:ea typeface="+mn-ea"/>
                <a:cs typeface="+mn-ea"/>
                <a:sym typeface="+mn-ea"/>
              </a:rPr>
              <a:t>遗传</a:t>
            </a:r>
            <a:r>
              <a:rPr lang="zh-CN" altLang="en-US" sz="2800" b="1">
                <a:latin typeface="+mn-ea"/>
                <a:ea typeface="+mn-ea"/>
                <a:cs typeface="+mn-ea"/>
                <a:sym typeface="+mn-ea"/>
              </a:rPr>
              <a:t>的</a:t>
            </a:r>
            <a:endParaRPr lang="zh-CN" altLang="en-US" sz="2800" b="1">
              <a:latin typeface="+mn-ea"/>
              <a:ea typeface="+mn-ea"/>
              <a:cs typeface="+mn-ea"/>
              <a:sym typeface="+mn-ea"/>
            </a:endParaRPr>
          </a:p>
        </p:txBody>
      </p:sp>
      <p:grpSp>
        <p:nvGrpSpPr>
          <p:cNvPr id="29" name="组合 28"/>
          <p:cNvGrpSpPr/>
          <p:nvPr/>
        </p:nvGrpSpPr>
        <p:grpSpPr>
          <a:xfrm>
            <a:off x="6918325" y="1756410"/>
            <a:ext cx="468630" cy="3735705"/>
            <a:chOff x="6072113" y="4607936"/>
            <a:chExt cx="468635" cy="3735419"/>
          </a:xfrm>
        </p:grpSpPr>
        <p:sp>
          <p:nvSpPr>
            <p:cNvPr id="30" name="Line 5"/>
            <p:cNvSpPr>
              <a:spLocks noChangeShapeType="1"/>
            </p:cNvSpPr>
            <p:nvPr/>
          </p:nvSpPr>
          <p:spPr bwMode="auto">
            <a:xfrm>
              <a:off x="6072113" y="4635474"/>
              <a:ext cx="468000" cy="0"/>
            </a:xfrm>
            <a:prstGeom prst="line">
              <a:avLst/>
            </a:prstGeom>
            <a:ln w="76200">
              <a:solidFill>
                <a:srgbClr val="7030A0"/>
              </a:solidFill>
            </a:ln>
            <a:effectLst>
              <a:innerShdw blurRad="114300">
                <a:prstClr val="black"/>
              </a:innerShdw>
            </a:effectLst>
          </p:spPr>
          <p:style>
            <a:lnRef idx="3">
              <a:schemeClr val="accent3"/>
            </a:lnRef>
            <a:fillRef idx="0">
              <a:schemeClr val="accent3"/>
            </a:fillRef>
            <a:effectRef idx="2">
              <a:schemeClr val="accent3"/>
            </a:effectRef>
            <a:fontRef idx="minor">
              <a:schemeClr val="tx1"/>
            </a:fontRef>
          </p:style>
          <p:txBody>
            <a:bodyPr/>
            <a:lstStyle/>
            <a:p>
              <a:endParaRPr lang="zh-CN" altLang="en-US">
                <a:latin typeface="Times New Roman" panose="02020603050405020304" pitchFamily="18" charset="0"/>
                <a:ea typeface="黑体" panose="02010609060101010101" pitchFamily="49" charset="-122"/>
              </a:endParaRPr>
            </a:p>
          </p:txBody>
        </p:sp>
        <p:sp>
          <p:nvSpPr>
            <p:cNvPr id="31" name="Line 6"/>
            <p:cNvSpPr>
              <a:spLocks noChangeShapeType="1"/>
            </p:cNvSpPr>
            <p:nvPr/>
          </p:nvSpPr>
          <p:spPr bwMode="auto">
            <a:xfrm flipH="1">
              <a:off x="6503283" y="4607936"/>
              <a:ext cx="37465" cy="3735419"/>
            </a:xfrm>
            <a:prstGeom prst="line">
              <a:avLst/>
            </a:prstGeom>
            <a:ln w="76200">
              <a:solidFill>
                <a:srgbClr val="7030A0"/>
              </a:solidFill>
            </a:ln>
            <a:effectLst>
              <a:innerShdw blurRad="114300">
                <a:prstClr val="black"/>
              </a:innerShdw>
            </a:effectLst>
          </p:spPr>
          <p:style>
            <a:lnRef idx="3">
              <a:schemeClr val="accent3"/>
            </a:lnRef>
            <a:fillRef idx="0">
              <a:schemeClr val="accent3"/>
            </a:fillRef>
            <a:effectRef idx="2">
              <a:schemeClr val="accent3"/>
            </a:effectRef>
            <a:fontRef idx="minor">
              <a:schemeClr val="tx1"/>
            </a:fontRef>
          </p:style>
          <p:txBody>
            <a:bodyPr/>
            <a:lstStyle/>
            <a:p>
              <a:endParaRPr lang="zh-CN" altLang="en-US">
                <a:latin typeface="Times New Roman" panose="02020603050405020304" pitchFamily="18" charset="0"/>
                <a:ea typeface="黑体" panose="02010609060101010101" pitchFamily="49" charset="-122"/>
              </a:endParaRPr>
            </a:p>
          </p:txBody>
        </p:sp>
        <p:sp>
          <p:nvSpPr>
            <p:cNvPr id="32" name="Line 7"/>
            <p:cNvSpPr>
              <a:spLocks noChangeShapeType="1"/>
            </p:cNvSpPr>
            <p:nvPr/>
          </p:nvSpPr>
          <p:spPr bwMode="auto">
            <a:xfrm flipV="1">
              <a:off x="6072113" y="8342720"/>
              <a:ext cx="468000" cy="635"/>
            </a:xfrm>
            <a:prstGeom prst="line">
              <a:avLst/>
            </a:prstGeom>
            <a:ln w="76200">
              <a:solidFill>
                <a:srgbClr val="7030A0"/>
              </a:solidFill>
            </a:ln>
            <a:effectLst>
              <a:innerShdw blurRad="114300">
                <a:prstClr val="black"/>
              </a:innerShdw>
            </a:effectLst>
          </p:spPr>
          <p:style>
            <a:lnRef idx="3">
              <a:schemeClr val="accent3"/>
            </a:lnRef>
            <a:fillRef idx="0">
              <a:schemeClr val="accent3"/>
            </a:fillRef>
            <a:effectRef idx="2">
              <a:schemeClr val="accent3"/>
            </a:effectRef>
            <a:fontRef idx="minor">
              <a:schemeClr val="tx1"/>
            </a:fontRef>
          </p:style>
          <p:txBody>
            <a:bodyPr/>
            <a:lstStyle/>
            <a:p>
              <a:endParaRPr lang="zh-CN" altLang="en-US">
                <a:latin typeface="Times New Roman" panose="02020603050405020304" pitchFamily="18" charset="0"/>
                <a:ea typeface="黑体" panose="02010609060101010101" pitchFamily="49" charset="-122"/>
              </a:endParaRPr>
            </a:p>
          </p:txBody>
        </p:sp>
        <p:sp>
          <p:nvSpPr>
            <p:cNvPr id="33" name="Line 8"/>
            <p:cNvSpPr>
              <a:spLocks noChangeShapeType="1"/>
            </p:cNvSpPr>
            <p:nvPr/>
          </p:nvSpPr>
          <p:spPr bwMode="auto">
            <a:xfrm>
              <a:off x="6072113" y="6570762"/>
              <a:ext cx="468000" cy="0"/>
            </a:xfrm>
            <a:prstGeom prst="line">
              <a:avLst/>
            </a:prstGeom>
            <a:ln w="76200">
              <a:solidFill>
                <a:srgbClr val="7030A0"/>
              </a:solidFill>
            </a:ln>
            <a:effectLst>
              <a:innerShdw blurRad="114300">
                <a:prstClr val="black"/>
              </a:innerShdw>
            </a:effectLst>
          </p:spPr>
          <p:style>
            <a:lnRef idx="3">
              <a:schemeClr val="accent3"/>
            </a:lnRef>
            <a:fillRef idx="0">
              <a:schemeClr val="accent3"/>
            </a:fillRef>
            <a:effectRef idx="2">
              <a:schemeClr val="accent3"/>
            </a:effectRef>
            <a:fontRef idx="minor">
              <a:schemeClr val="tx1"/>
            </a:fontRef>
          </p:style>
          <p:txBody>
            <a:bodyPr/>
            <a:lstStyle/>
            <a:p>
              <a:endParaRPr lang="zh-CN" altLang="en-US">
                <a:latin typeface="Times New Roman" panose="02020603050405020304" pitchFamily="18" charset="0"/>
                <a:ea typeface="黑体" panose="02010609060101010101" pitchFamily="49" charset="-122"/>
              </a:endParaRPr>
            </a:p>
          </p:txBody>
        </p:sp>
      </p:grpSp>
      <p:sp>
        <p:nvSpPr>
          <p:cNvPr id="34" name="Line 9"/>
          <p:cNvSpPr>
            <a:spLocks noChangeShapeType="1"/>
          </p:cNvSpPr>
          <p:nvPr/>
        </p:nvSpPr>
        <p:spPr bwMode="auto">
          <a:xfrm>
            <a:off x="7386815" y="2117770"/>
            <a:ext cx="720000" cy="0"/>
          </a:xfrm>
          <a:prstGeom prst="line">
            <a:avLst/>
          </a:prstGeom>
          <a:noFill/>
          <a:ln w="76200">
            <a:solidFill>
              <a:srgbClr val="7030A0"/>
            </a:solidFill>
            <a:round/>
            <a:tailEnd type="triangle" w="med" len="med"/>
          </a:ln>
          <a:effectLst>
            <a:outerShdw dist="35921" dir="2700000" algn="ctr" rotWithShape="0">
              <a:schemeClr val="bg2"/>
            </a:outerShdw>
          </a:effectLst>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ea typeface="黑体" panose="02010609060101010101" pitchFamily="49" charset="-122"/>
            </a:endParaRPr>
          </a:p>
        </p:txBody>
      </p:sp>
      <p:sp>
        <p:nvSpPr>
          <p:cNvPr id="4" name="圆角矩形 3"/>
          <p:cNvSpPr/>
          <p:nvPr/>
        </p:nvSpPr>
        <p:spPr>
          <a:xfrm>
            <a:off x="8107045" y="1468755"/>
            <a:ext cx="3199765" cy="1602740"/>
          </a:xfrm>
          <a:prstGeom prst="roundRect">
            <a:avLst/>
          </a:prstGeom>
          <a:solidFill>
            <a:schemeClr val="bg1"/>
          </a:solidFill>
          <a:ln w="63500"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00000"/>
              </a:lnSpc>
            </a:pPr>
            <a:r>
              <a:rPr lang="zh-CN" altLang="en-US" sz="2800" b="1">
                <a:solidFill>
                  <a:schemeClr val="tx1"/>
                </a:solidFill>
                <a:latin typeface="+mn-ea"/>
                <a:cs typeface="+mn-ea"/>
              </a:rPr>
              <a:t>推论</a:t>
            </a:r>
            <a:r>
              <a:rPr lang="en-US" altLang="zh-CN" sz="2800" b="1">
                <a:solidFill>
                  <a:schemeClr val="tx1"/>
                </a:solidFill>
                <a:latin typeface="+mn-ea"/>
                <a:cs typeface="+mn-ea"/>
              </a:rPr>
              <a:t>2</a:t>
            </a:r>
            <a:r>
              <a:rPr lang="zh-CN" altLang="en-US" sz="2800" b="1">
                <a:solidFill>
                  <a:schemeClr val="tx1"/>
                </a:solidFill>
                <a:latin typeface="+mn-ea"/>
                <a:cs typeface="+mn-ea"/>
              </a:rPr>
              <a:t>：具有有利变异的个体生存并留下后代的机</a:t>
            </a:r>
            <a:r>
              <a:rPr lang="zh-CN" altLang="en-US" sz="2800" b="1" smtClean="0">
                <a:solidFill>
                  <a:schemeClr val="tx1"/>
                </a:solidFill>
                <a:latin typeface="+mn-ea"/>
                <a:cs typeface="+mn-ea"/>
              </a:rPr>
              <a:t>会</a:t>
            </a:r>
            <a:r>
              <a:rPr lang="zh-CN" altLang="en-US" sz="2800" b="1">
                <a:solidFill>
                  <a:schemeClr val="tx1"/>
                </a:solidFill>
                <a:latin typeface="+mn-ea"/>
                <a:cs typeface="+mn-ea"/>
                <a:sym typeface="+mn-ea"/>
              </a:rPr>
              <a:t>多</a:t>
            </a:r>
            <a:endParaRPr lang="zh-CN" altLang="en-US" sz="2800" b="1">
              <a:solidFill>
                <a:schemeClr val="tx1"/>
              </a:solidFill>
              <a:latin typeface="+mn-ea"/>
              <a:cs typeface="+mn-ea"/>
              <a:sym typeface="+mn-ea"/>
            </a:endParaRPr>
          </a:p>
        </p:txBody>
      </p:sp>
      <p:sp>
        <p:nvSpPr>
          <p:cNvPr id="35" name="Line 9"/>
          <p:cNvSpPr>
            <a:spLocks noChangeShapeType="1"/>
          </p:cNvSpPr>
          <p:nvPr/>
        </p:nvSpPr>
        <p:spPr bwMode="auto">
          <a:xfrm flipH="1">
            <a:off x="9706495" y="3071272"/>
            <a:ext cx="0" cy="1260000"/>
          </a:xfrm>
          <a:prstGeom prst="line">
            <a:avLst/>
          </a:prstGeom>
          <a:noFill/>
          <a:ln w="76200">
            <a:solidFill>
              <a:schemeClr val="tx2">
                <a:lumMod val="75000"/>
                <a:lumOff val="25000"/>
              </a:schemeClr>
            </a:solidFill>
            <a:round/>
            <a:tailEnd type="triangle" w="med" len="med"/>
          </a:ln>
          <a:effectLst>
            <a:outerShdw dist="35921" dir="2700000" algn="ctr" rotWithShape="0">
              <a:schemeClr val="bg2"/>
            </a:outerShdw>
          </a:effectLst>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ea typeface="黑体" panose="02010609060101010101" pitchFamily="49" charset="-122"/>
            </a:endParaRPr>
          </a:p>
        </p:txBody>
      </p:sp>
      <p:sp>
        <p:nvSpPr>
          <p:cNvPr id="27" name="圆角矩形 26"/>
          <p:cNvSpPr/>
          <p:nvPr/>
        </p:nvSpPr>
        <p:spPr>
          <a:xfrm>
            <a:off x="7644130" y="4331335"/>
            <a:ext cx="4125595" cy="2146300"/>
          </a:xfrm>
          <a:prstGeom prst="roundRect">
            <a:avLst/>
          </a:prstGeom>
          <a:solidFill>
            <a:schemeClr val="bg1"/>
          </a:solidFill>
          <a:ln w="66675"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a:lnSpc>
                <a:spcPct val="100000"/>
              </a:lnSpc>
            </a:pPr>
            <a:r>
              <a:rPr lang="zh-CN" altLang="en-US" sz="2800" b="1">
                <a:solidFill>
                  <a:schemeClr val="tx1"/>
                </a:solidFill>
                <a:latin typeface="+mn-ea"/>
                <a:cs typeface="+mn-ea"/>
                <a:sym typeface="+mn-ea"/>
              </a:rPr>
              <a:t>推论3：有利变异逐代积累，具有这些有利变异的个体越来越多，形成新的适应特征的生物新类型</a:t>
            </a:r>
            <a:endParaRPr lang="zh-CN" altLang="en-US" sz="2800" b="1">
              <a:solidFill>
                <a:schemeClr val="tx1"/>
              </a:solidFill>
              <a:latin typeface="+mn-ea"/>
              <a:cs typeface="+mn-ea"/>
              <a:sym typeface="+mn-ea"/>
            </a:endParaRPr>
          </a:p>
        </p:txBody>
      </p:sp>
      <p:sp>
        <p:nvSpPr>
          <p:cNvPr id="12" name="文本框 11"/>
          <p:cNvSpPr txBox="1"/>
          <p:nvPr/>
        </p:nvSpPr>
        <p:spPr>
          <a:xfrm>
            <a:off x="8795385" y="946785"/>
            <a:ext cx="1823720" cy="521970"/>
          </a:xfrm>
          <a:prstGeom prst="rect">
            <a:avLst/>
          </a:prstGeom>
          <a:noFill/>
        </p:spPr>
        <p:txBody>
          <a:bodyPr wrap="square" rtlCol="0">
            <a:spAutoFit/>
          </a:bodyPr>
          <a:lstStyle/>
          <a:p>
            <a:r>
              <a:rPr lang="zh-CN" altLang="en-US" sz="2800" b="1">
                <a:solidFill>
                  <a:srgbClr val="FF0000"/>
                </a:solidFill>
                <a:latin typeface="+mn-ea"/>
                <a:ea typeface="+mn-ea"/>
              </a:rPr>
              <a:t>适者生存</a:t>
            </a:r>
            <a:endParaRPr lang="zh-CN" altLang="en-US" sz="2800" b="1">
              <a:solidFill>
                <a:srgbClr val="FF0000"/>
              </a:solidFill>
              <a:latin typeface="+mn-ea"/>
              <a:ea typeface="+mn-ea"/>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60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560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60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560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56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561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561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5"/>
                                        </p:tgtEl>
                                        <p:attrNameLst>
                                          <p:attrName>style.visibility</p:attrName>
                                        </p:attrNameLst>
                                      </p:cBhvr>
                                      <p:to>
                                        <p:strVal val="visible"/>
                                      </p:to>
                                    </p:set>
                                  </p:childTnLst>
                                </p:cTn>
                              </p:par>
                            </p:childTnLst>
                          </p:cTn>
                        </p:par>
                        <p:par>
                          <p:cTn id="47" fill="hold">
                            <p:stCondLst>
                              <p:cond delay="0"/>
                            </p:stCondLst>
                            <p:childTnLst>
                              <p:par>
                                <p:cTn id="48" presetID="1" presetClass="entr" presetSubtype="0" fill="hold" grpId="0" nodeType="afterEffect">
                                  <p:stCondLst>
                                    <p:cond delay="0"/>
                                  </p:stCondLst>
                                  <p:childTnLst>
                                    <p:set>
                                      <p:cBhvr>
                                        <p:cTn id="49" dur="1" fill="hold">
                                          <p:stCondLst>
                                            <p:cond delay="0"/>
                                          </p:stCondLst>
                                        </p:cTn>
                                        <p:tgtEl>
                                          <p:spTgt spid="27"/>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24" presetClass="entr" presetSubtype="0" fill="hold" grpId="0" nodeType="clickEffect">
                                  <p:stCondLst>
                                    <p:cond delay="0"/>
                                  </p:stCondLst>
                                  <p:childTnLst>
                                    <p:set>
                                      <p:cBhvr>
                                        <p:cTn id="53" dur="1" fill="hold">
                                          <p:stCondLst>
                                            <p:cond delay="0"/>
                                          </p:stCondLst>
                                        </p:cTn>
                                        <p:tgtEl>
                                          <p:spTgt spid="12"/>
                                        </p:tgtEl>
                                        <p:attrNameLst>
                                          <p:attrName>style.visibility</p:attrName>
                                        </p:attrNameLst>
                                      </p:cBhvr>
                                      <p:to>
                                        <p:strVal val="visible"/>
                                      </p:to>
                                    </p:set>
                                    <p:anim to="" calcmode="lin" valueType="num">
                                      <p:cBhvr>
                                        <p:cTn id="54" dur="1" fill="hold"/>
                                        <p:tgtEl>
                                          <p:spTgt spid="12"/>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2" grpId="0"/>
      <p:bldP spid="25603" grpId="0"/>
      <p:bldP spid="25604" grpId="0"/>
      <p:bldP spid="25609" grpId="0"/>
      <p:bldP spid="25610" grpId="0"/>
      <p:bldP spid="25611" grpId="0"/>
      <p:bldP spid="25612" grpId="0"/>
      <p:bldP spid="34" grpId="0"/>
      <p:bldP spid="4" grpId="0"/>
      <p:bldP spid="35" grpId="0"/>
      <p:bldP spid="27" grpId="0"/>
      <p:bldP spid="1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ext Box 2"/>
          <p:cNvSpPr txBox="1"/>
          <p:nvPr/>
        </p:nvSpPr>
        <p:spPr>
          <a:xfrm>
            <a:off x="1524000" y="332105"/>
            <a:ext cx="3491865" cy="615315"/>
          </a:xfrm>
          <a:prstGeom prst="rect">
            <a:avLst/>
          </a:prstGeom>
          <a:solidFill>
            <a:schemeClr val="bg1"/>
          </a:solidFill>
          <a:ln w="9525">
            <a:noFill/>
          </a:ln>
        </p:spPr>
        <p:txBody>
          <a:bodyPr wrap="square" lIns="0" tIns="0" rIns="0" bIns="0">
            <a:spAutoFit/>
          </a:bodyPr>
          <a:lstStyle/>
          <a:p>
            <a:r>
              <a:rPr kumimoji="1" lang="zh-CN" altLang="en-US" sz="4000" b="1" noProof="0">
                <a:ln>
                  <a:noFill/>
                </a:ln>
                <a:solidFill>
                  <a:srgbClr val="FF0000"/>
                </a:solidFill>
                <a:effectLst/>
                <a:uLnTx/>
                <a:uFillTx/>
                <a:latin typeface="微软雅黑" panose="020B0503020204020204" pitchFamily="34" charset="-122"/>
                <a:ea typeface="微软雅黑" panose="020B0503020204020204" pitchFamily="34" charset="-122"/>
              </a:rPr>
              <a:t>（</a:t>
            </a:r>
            <a:r>
              <a:rPr kumimoji="1" lang="en-US" altLang="zh-CN" sz="4000" b="1" noProof="0">
                <a:ln>
                  <a:noFill/>
                </a:ln>
                <a:solidFill>
                  <a:srgbClr val="FF0000"/>
                </a:solidFill>
                <a:effectLst/>
                <a:uLnTx/>
                <a:uFillTx/>
                <a:latin typeface="微软雅黑" panose="020B0503020204020204" pitchFamily="34" charset="-122"/>
                <a:ea typeface="微软雅黑" panose="020B0503020204020204" pitchFamily="34" charset="-122"/>
              </a:rPr>
              <a:t>1</a:t>
            </a:r>
            <a:r>
              <a:rPr kumimoji="1" lang="zh-CN" altLang="en-US" sz="4000" b="1" noProof="0">
                <a:ln>
                  <a:noFill/>
                </a:ln>
                <a:solidFill>
                  <a:srgbClr val="FF0000"/>
                </a:solidFill>
                <a:effectLst/>
                <a:uLnTx/>
                <a:uFillTx/>
                <a:latin typeface="微软雅黑" panose="020B0503020204020204" pitchFamily="34" charset="-122"/>
                <a:ea typeface="微软雅黑" panose="020B0503020204020204" pitchFamily="34" charset="-122"/>
              </a:rPr>
              <a:t>）</a:t>
            </a:r>
            <a:r>
              <a:rPr kumimoji="1" lang="zh-CN" altLang="en-US" sz="4000" b="1" noProof="0">
                <a:ln>
                  <a:noFill/>
                </a:ln>
                <a:solidFill>
                  <a:srgbClr val="FF0000"/>
                </a:solidFill>
                <a:effectLst/>
                <a:uLnTx/>
                <a:uFillTx/>
                <a:latin typeface="微软雅黑" panose="020B0503020204020204" pitchFamily="34" charset="-122"/>
                <a:ea typeface="微软雅黑" panose="020B0503020204020204" pitchFamily="34" charset="-122"/>
              </a:rPr>
              <a:t>过度繁殖</a:t>
            </a:r>
            <a:endParaRPr kumimoji="1" lang="zh-CN" altLang="en-US" sz="4000" b="1" noProof="0">
              <a:ln>
                <a:noFill/>
              </a:ln>
              <a:solidFill>
                <a:srgbClr val="FF0000"/>
              </a:solidFill>
              <a:effectLst/>
              <a:uLnTx/>
              <a:uFillTx/>
              <a:latin typeface="微软雅黑" panose="020B0503020204020204" pitchFamily="34" charset="-122"/>
              <a:ea typeface="微软雅黑" panose="020B0503020204020204" pitchFamily="34" charset="-122"/>
            </a:endParaRPr>
          </a:p>
        </p:txBody>
      </p:sp>
      <p:sp>
        <p:nvSpPr>
          <p:cNvPr id="8" name="矩形 7"/>
          <p:cNvSpPr>
            <a:spLocks noChangeArrowheads="1"/>
          </p:cNvSpPr>
          <p:nvPr/>
        </p:nvSpPr>
        <p:spPr bwMode="auto">
          <a:xfrm>
            <a:off x="1752600" y="5121910"/>
            <a:ext cx="8839200" cy="1076325"/>
          </a:xfrm>
          <a:prstGeom prst="rect">
            <a:avLst/>
          </a:prstGeom>
          <a:solidFill>
            <a:schemeClr val="accent5">
              <a:lumMod val="20000"/>
              <a:lumOff val="80000"/>
            </a:schemeClr>
          </a:solidFill>
          <a:ln w="9525">
            <a:noFill/>
            <a:miter lim="800000"/>
          </a:ln>
        </p:spPr>
        <p:txBody>
          <a:bodyPr>
            <a:spAutoFit/>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1" lang="zh-CN" altLang="en-US" sz="3200" b="1"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rPr>
              <a:t>如果鳕鱼所产的卵全部能孵化长大成鱼</a:t>
            </a:r>
            <a:r>
              <a:rPr kumimoji="1" lang="en-US" altLang="zh-CN" sz="3200" b="1"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rPr>
              <a:t>,</a:t>
            </a:r>
            <a:r>
              <a:rPr kumimoji="1" lang="zh-CN" altLang="en-US" sz="3200" b="1"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rPr>
              <a:t>那么不出</a:t>
            </a:r>
            <a:r>
              <a:rPr kumimoji="1" lang="en-US" altLang="zh-CN" sz="3200" b="1"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rPr>
              <a:t>6</a:t>
            </a:r>
            <a:r>
              <a:rPr kumimoji="1" lang="zh-CN" altLang="en-US" sz="3200" b="1"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rPr>
              <a:t>年</a:t>
            </a:r>
            <a:r>
              <a:rPr kumimoji="1" lang="en-US" altLang="zh-CN" sz="3200" b="1"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rPr>
              <a:t>,</a:t>
            </a:r>
            <a:r>
              <a:rPr kumimoji="1" lang="zh-CN" altLang="en-US" sz="3200" b="1"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rPr>
              <a:t>整个大西洋就会被鳕鱼塞满。 </a:t>
            </a:r>
            <a:endParaRPr kumimoji="1" lang="zh-CN" altLang="en-US" sz="3200" b="1"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pic>
        <p:nvPicPr>
          <p:cNvPr id="8196" name="Picture 8" descr="http://ztd00.photos.bdimg.com/ztd/w=350;q=70/sign=f66fe8b6d809b3deebbfe26dfc841dbc/1c950a7b02087bf4aaf01837fbd3572c10dfcfd4.jpg"/>
          <p:cNvPicPr>
            <a:picLocks noChangeAspect="1"/>
          </p:cNvPicPr>
          <p:nvPr/>
        </p:nvPicPr>
        <p:blipFill>
          <a:blip r:embed="rId1"/>
          <a:stretch>
            <a:fillRect/>
          </a:stretch>
        </p:blipFill>
        <p:spPr>
          <a:xfrm>
            <a:off x="1600200" y="1083310"/>
            <a:ext cx="9144000" cy="4038600"/>
          </a:xfrm>
          <a:prstGeom prst="rect">
            <a:avLst/>
          </a:prstGeom>
          <a:noFill/>
          <a:ln w="9525">
            <a:noFill/>
          </a:ln>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499"/>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2150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06" grpId="0" bldLvl="0" animBg="1"/>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6"/>
          <p:cNvSpPr txBox="1"/>
          <p:nvPr/>
        </p:nvSpPr>
        <p:spPr>
          <a:xfrm>
            <a:off x="1524000" y="398145"/>
            <a:ext cx="4327525" cy="706755"/>
          </a:xfrm>
          <a:prstGeom prst="rect">
            <a:avLst/>
          </a:prstGeom>
          <a:solidFill>
            <a:schemeClr val="bg1"/>
          </a:solidFill>
          <a:ln w="9525">
            <a:noFill/>
          </a:ln>
        </p:spPr>
        <p:txBody>
          <a:bodyPr wrap="square">
            <a:spAutoFit/>
          </a:bodyPr>
          <a:lstStyle/>
          <a:p>
            <a:r>
              <a:rPr kumimoji="1" lang="zh-CN" altLang="en-US" sz="4000" b="1" noProof="0">
                <a:ln>
                  <a:noFill/>
                </a:ln>
                <a:solidFill>
                  <a:srgbClr val="FF0000"/>
                </a:solidFill>
                <a:effectLst/>
                <a:uLnTx/>
                <a:uFillTx/>
                <a:latin typeface="Calibri" panose="020F0502020204030204"/>
                <a:ea typeface="微软雅黑" panose="020B0503020204020204" pitchFamily="34" charset="-122"/>
              </a:rPr>
              <a:t>（</a:t>
            </a:r>
            <a:r>
              <a:rPr kumimoji="1" lang="en-US" altLang="zh-CN" sz="4000" b="1" noProof="0">
                <a:ln>
                  <a:noFill/>
                </a:ln>
                <a:solidFill>
                  <a:srgbClr val="FF0000"/>
                </a:solidFill>
                <a:effectLst/>
                <a:uLnTx/>
                <a:uFillTx/>
                <a:latin typeface="Calibri" panose="020F0502020204030204"/>
                <a:ea typeface="微软雅黑" panose="020B0503020204020204" pitchFamily="34" charset="-122"/>
              </a:rPr>
              <a:t>2</a:t>
            </a:r>
            <a:r>
              <a:rPr kumimoji="1" lang="zh-CN" altLang="en-US" sz="4000" b="1" noProof="0">
                <a:ln>
                  <a:noFill/>
                </a:ln>
                <a:solidFill>
                  <a:srgbClr val="FF0000"/>
                </a:solidFill>
                <a:effectLst/>
                <a:uLnTx/>
                <a:uFillTx/>
                <a:latin typeface="Calibri" panose="020F0502020204030204"/>
                <a:ea typeface="微软雅黑" panose="020B0503020204020204" pitchFamily="34" charset="-122"/>
              </a:rPr>
              <a:t>）</a:t>
            </a:r>
            <a:r>
              <a:rPr kumimoji="1" lang="zh-CN" altLang="en-US" sz="4000" b="1" noProof="0">
                <a:ln>
                  <a:noFill/>
                </a:ln>
                <a:solidFill>
                  <a:srgbClr val="FF0000"/>
                </a:solidFill>
                <a:effectLst/>
                <a:uLnTx/>
                <a:uFillTx/>
                <a:latin typeface="微软雅黑" panose="020B0503020204020204" pitchFamily="34" charset="-122"/>
                <a:ea typeface="微软雅黑" panose="020B0503020204020204" pitchFamily="34" charset="-122"/>
              </a:rPr>
              <a:t>生存斗争 </a:t>
            </a:r>
            <a:endParaRPr lang="zh-CN" altLang="en-US" sz="3600">
              <a:solidFill>
                <a:srgbClr val="FF0000"/>
              </a:solidFill>
              <a:latin typeface="微软雅黑" panose="020B0503020204020204" pitchFamily="34" charset="-122"/>
              <a:ea typeface="微软雅黑" panose="020B0503020204020204" pitchFamily="34" charset="-122"/>
            </a:endParaRPr>
          </a:p>
        </p:txBody>
      </p:sp>
      <p:sp>
        <p:nvSpPr>
          <p:cNvPr id="11269" name="Text Box 2"/>
          <p:cNvSpPr txBox="1"/>
          <p:nvPr/>
        </p:nvSpPr>
        <p:spPr>
          <a:xfrm>
            <a:off x="1558925" y="5346065"/>
            <a:ext cx="10020935" cy="1107440"/>
          </a:xfrm>
          <a:prstGeom prst="rect">
            <a:avLst/>
          </a:prstGeom>
          <a:noFill/>
          <a:ln w="9525">
            <a:noFill/>
          </a:ln>
        </p:spPr>
        <p:txBody>
          <a:bodyPr wrap="square" lIns="0" tIns="0" rIns="0" bIns="0">
            <a:spAutoFit/>
          </a:bodyPr>
          <a:lstStyle/>
          <a:p>
            <a:r>
              <a:rPr kumimoji="1" lang="zh-CN" altLang="en-US" sz="3200" b="1" noProof="0">
                <a:ln>
                  <a:noFill/>
                </a:ln>
                <a:solidFill>
                  <a:srgbClr val="000000"/>
                </a:solidFill>
                <a:effectLst/>
                <a:uLnTx/>
                <a:uFillTx/>
                <a:latin typeface="微软雅黑" panose="020B0503020204020204" pitchFamily="34" charset="-122"/>
                <a:ea typeface="微软雅黑" panose="020B0503020204020204" pitchFamily="34" charset="-122"/>
              </a:rPr>
              <a:t>生物的生存资源有限，要生存就必须与同种的其它个体、异种及无机环境进行斗争！</a:t>
            </a:r>
            <a:endParaRPr kumimoji="1" lang="zh-CN" altLang="en-US" sz="3200" b="1" noProof="0">
              <a:ln>
                <a:noFill/>
              </a:ln>
              <a:solidFill>
                <a:srgbClr val="000000"/>
              </a:solidFill>
              <a:effectLst/>
              <a:uLnTx/>
              <a:uFillTx/>
              <a:latin typeface="微软雅黑" panose="020B0503020204020204" pitchFamily="34" charset="-122"/>
              <a:ea typeface="微软雅黑" panose="020B0503020204020204" pitchFamily="34" charset="-122"/>
            </a:endParaRPr>
          </a:p>
        </p:txBody>
      </p:sp>
      <p:pic>
        <p:nvPicPr>
          <p:cNvPr id="2" name="图片 1" descr="45"/>
          <p:cNvPicPr>
            <a:picLocks noChangeAspect="1"/>
          </p:cNvPicPr>
          <p:nvPr/>
        </p:nvPicPr>
        <p:blipFill>
          <a:blip r:embed="rId1"/>
          <a:stretch>
            <a:fillRect/>
          </a:stretch>
        </p:blipFill>
        <p:spPr>
          <a:xfrm>
            <a:off x="1524000" y="1296670"/>
            <a:ext cx="4822825" cy="3837305"/>
          </a:xfrm>
          <a:prstGeom prst="rect">
            <a:avLst/>
          </a:prstGeom>
        </p:spPr>
      </p:pic>
      <p:pic>
        <p:nvPicPr>
          <p:cNvPr id="3" name="图片 2" descr="67"/>
          <p:cNvPicPr>
            <a:picLocks noChangeAspect="1"/>
          </p:cNvPicPr>
          <p:nvPr/>
        </p:nvPicPr>
        <p:blipFill>
          <a:blip r:embed="rId2"/>
          <a:stretch>
            <a:fillRect/>
          </a:stretch>
        </p:blipFill>
        <p:spPr>
          <a:xfrm>
            <a:off x="6466840" y="1296670"/>
            <a:ext cx="5113020" cy="3837305"/>
          </a:xfrm>
          <a:prstGeom prst="rect">
            <a:avLst/>
          </a:prstGeom>
        </p:spPr>
      </p:pic>
      <p:pic>
        <p:nvPicPr>
          <p:cNvPr id="11270" name="New picture"/>
          <p:cNvPicPr/>
          <p:nvPr/>
        </p:nvPicPr>
        <p:blipFill>
          <a:blip r:embed="rId3"/>
          <a:stretch>
            <a:fillRect/>
          </a:stretch>
        </p:blipFill>
        <p:spPr>
          <a:xfrm>
            <a:off x="12623800" y="12331700"/>
            <a:ext cx="330200" cy="254000"/>
          </a:xfrm>
          <a:prstGeom prst="cube">
            <a:avLst/>
          </a:prstGeom>
        </p:spPr>
      </p:pic>
      <p:pic>
        <p:nvPicPr>
          <p:cNvPr id="11271" name="New picture"/>
          <p:cNvPicPr/>
          <p:nvPr/>
        </p:nvPicPr>
        <p:blipFill>
          <a:blip r:embed="rId4"/>
          <a:stretch>
            <a:fillRect/>
          </a:stretch>
        </p:blipFill>
        <p:spPr>
          <a:xfrm>
            <a:off x="11468100" y="11899900"/>
            <a:ext cx="330200" cy="241300"/>
          </a:xfrm>
          <a:prstGeom prst="cube">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26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26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Text Box 3"/>
          <p:cNvSpPr txBox="1"/>
          <p:nvPr/>
        </p:nvSpPr>
        <p:spPr>
          <a:xfrm>
            <a:off x="514350" y="1310640"/>
            <a:ext cx="10583545" cy="553720"/>
          </a:xfrm>
          <a:prstGeom prst="rect">
            <a:avLst/>
          </a:prstGeom>
          <a:noFill/>
          <a:ln w="9525">
            <a:noFill/>
          </a:ln>
        </p:spPr>
        <p:txBody>
          <a:bodyPr wrap="square" lIns="0" tIns="0" rIns="0" bIns="0">
            <a:spAutoFit/>
          </a:bodyPr>
          <a:lstStyle/>
          <a:p>
            <a:r>
              <a:rPr lang="zh-CN" altLang="en-US" sz="3600">
                <a:latin typeface="Arial" panose="020B0604020202020204" pitchFamily="34" charset="0"/>
              </a:rPr>
              <a:t> </a:t>
            </a:r>
            <a:r>
              <a:rPr kumimoji="1" lang="zh-CN" altLang="en-US" sz="3200" b="1" noProof="0">
                <a:ln>
                  <a:noFill/>
                </a:ln>
                <a:solidFill>
                  <a:srgbClr val="000000"/>
                </a:solidFill>
                <a:effectLst/>
                <a:uLnTx/>
                <a:uFillTx/>
                <a:latin typeface="微软雅黑" panose="020B0503020204020204" pitchFamily="34" charset="-122"/>
                <a:ea typeface="微软雅黑" panose="020B0503020204020204" pitchFamily="34" charset="-122"/>
              </a:rPr>
              <a:t>生物的变异有的比亲代更适应环境，有的却不适应环境！</a:t>
            </a:r>
            <a:endParaRPr kumimoji="1" lang="zh-CN" altLang="en-US" sz="3200" b="1" noProof="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12292" name="Text Box 6"/>
          <p:cNvSpPr txBox="1"/>
          <p:nvPr/>
        </p:nvSpPr>
        <p:spPr>
          <a:xfrm>
            <a:off x="953770" y="358140"/>
            <a:ext cx="3890645" cy="706755"/>
          </a:xfrm>
          <a:prstGeom prst="rect">
            <a:avLst/>
          </a:prstGeom>
          <a:noFill/>
          <a:ln w="9525">
            <a:noFill/>
          </a:ln>
        </p:spPr>
        <p:txBody>
          <a:bodyPr wrap="square">
            <a:spAutoFit/>
          </a:bodyPr>
          <a:lstStyle/>
          <a:p>
            <a:r>
              <a:rPr kumimoji="1" lang="zh-CN" altLang="en-US" sz="4000" b="1" noProof="0">
                <a:ln>
                  <a:noFill/>
                </a:ln>
                <a:solidFill>
                  <a:srgbClr val="FF0000"/>
                </a:solidFill>
                <a:effectLst/>
                <a:uLnTx/>
                <a:uFillTx/>
                <a:latin typeface="Calibri" panose="020F0502020204030204"/>
                <a:ea typeface="微软雅黑" panose="020B0503020204020204" pitchFamily="34" charset="-122"/>
              </a:rPr>
              <a:t>（</a:t>
            </a:r>
            <a:r>
              <a:rPr kumimoji="1" lang="en-US" altLang="zh-CN" sz="4000" b="1" noProof="0">
                <a:ln>
                  <a:noFill/>
                </a:ln>
                <a:solidFill>
                  <a:srgbClr val="FF0000"/>
                </a:solidFill>
                <a:effectLst/>
                <a:uLnTx/>
                <a:uFillTx/>
                <a:latin typeface="Calibri" panose="020F0502020204030204"/>
                <a:ea typeface="微软雅黑" panose="020B0503020204020204" pitchFamily="34" charset="-122"/>
              </a:rPr>
              <a:t>3</a:t>
            </a:r>
            <a:r>
              <a:rPr kumimoji="1" lang="zh-CN" altLang="en-US" sz="4000" b="1" noProof="0">
                <a:ln>
                  <a:noFill/>
                </a:ln>
                <a:solidFill>
                  <a:srgbClr val="FF0000"/>
                </a:solidFill>
                <a:effectLst/>
                <a:uLnTx/>
                <a:uFillTx/>
                <a:latin typeface="Calibri" panose="020F0502020204030204"/>
                <a:ea typeface="微软雅黑" panose="020B0503020204020204" pitchFamily="34" charset="-122"/>
              </a:rPr>
              <a:t>）</a:t>
            </a:r>
            <a:r>
              <a:rPr kumimoji="1" lang="zh-CN" altLang="en-US" sz="4000" b="1" noProof="0">
                <a:ln>
                  <a:noFill/>
                </a:ln>
                <a:solidFill>
                  <a:srgbClr val="FF0000"/>
                </a:solidFill>
                <a:effectLst/>
                <a:uLnTx/>
                <a:uFillTx/>
                <a:latin typeface="微软雅黑" panose="020B0503020204020204" pitchFamily="34" charset="-122"/>
                <a:ea typeface="微软雅黑" panose="020B0503020204020204" pitchFamily="34" charset="-122"/>
              </a:rPr>
              <a:t>遗传变异</a:t>
            </a:r>
            <a:endParaRPr lang="zh-CN" altLang="en-US" sz="3600">
              <a:solidFill>
                <a:srgbClr val="FF3300"/>
              </a:solidFill>
              <a:latin typeface="微软雅黑" panose="020B0503020204020204" pitchFamily="34" charset="-122"/>
              <a:ea typeface="微软雅黑" panose="020B0503020204020204" pitchFamily="34" charset="-122"/>
            </a:endParaRPr>
          </a:p>
        </p:txBody>
      </p:sp>
      <p:sp>
        <p:nvSpPr>
          <p:cNvPr id="9" name="Text Box 2"/>
          <p:cNvSpPr txBox="1"/>
          <p:nvPr/>
        </p:nvSpPr>
        <p:spPr>
          <a:xfrm>
            <a:off x="1223010" y="5714365"/>
            <a:ext cx="3621405" cy="615315"/>
          </a:xfrm>
          <a:prstGeom prst="rect">
            <a:avLst/>
          </a:prstGeom>
          <a:noFill/>
          <a:ln w="9525">
            <a:noFill/>
          </a:ln>
        </p:spPr>
        <p:txBody>
          <a:bodyPr wrap="square" lIns="0" tIns="0" rIns="0" bIns="0">
            <a:spAutoFit/>
          </a:bodyPr>
          <a:lstStyle/>
          <a:p>
            <a:r>
              <a:rPr kumimoji="1" lang="zh-CN" altLang="en-US" sz="4000" b="1" noProof="0">
                <a:ln>
                  <a:noFill/>
                </a:ln>
                <a:solidFill>
                  <a:srgbClr val="FF0000"/>
                </a:solidFill>
                <a:effectLst/>
                <a:uLnTx/>
                <a:uFillTx/>
                <a:latin typeface="微软雅黑" panose="020B0503020204020204" pitchFamily="34" charset="-122"/>
                <a:ea typeface="微软雅黑" panose="020B0503020204020204" pitchFamily="34" charset="-122"/>
              </a:rPr>
              <a:t>（</a:t>
            </a:r>
            <a:r>
              <a:rPr kumimoji="1" lang="en-US" altLang="zh-CN" sz="4000" b="1" noProof="0">
                <a:ln>
                  <a:noFill/>
                </a:ln>
                <a:solidFill>
                  <a:srgbClr val="FF0000"/>
                </a:solidFill>
                <a:effectLst/>
                <a:uLnTx/>
                <a:uFillTx/>
                <a:latin typeface="微软雅黑" panose="020B0503020204020204" pitchFamily="34" charset="-122"/>
                <a:ea typeface="微软雅黑" panose="020B0503020204020204" pitchFamily="34" charset="-122"/>
              </a:rPr>
              <a:t>4</a:t>
            </a:r>
            <a:r>
              <a:rPr kumimoji="1" lang="zh-CN" altLang="en-US" sz="4000" b="1" noProof="0">
                <a:ln>
                  <a:noFill/>
                </a:ln>
                <a:solidFill>
                  <a:srgbClr val="FF0000"/>
                </a:solidFill>
                <a:effectLst/>
                <a:uLnTx/>
                <a:uFillTx/>
                <a:latin typeface="微软雅黑" panose="020B0503020204020204" pitchFamily="34" charset="-122"/>
                <a:ea typeface="微软雅黑" panose="020B0503020204020204" pitchFamily="34" charset="-122"/>
              </a:rPr>
              <a:t>）适者生存</a:t>
            </a:r>
            <a:endParaRPr kumimoji="1" lang="zh-CN" altLang="en-US" sz="4000" b="1" noProof="0">
              <a:ln>
                <a:noFill/>
              </a:ln>
              <a:solidFill>
                <a:srgbClr val="FF0000"/>
              </a:solidFill>
              <a:effectLst/>
              <a:uLnTx/>
              <a:uFillTx/>
              <a:latin typeface="微软雅黑" panose="020B0503020204020204" pitchFamily="34" charset="-122"/>
              <a:ea typeface="微软雅黑" panose="020B0503020204020204" pitchFamily="34" charset="-122"/>
            </a:endParaRPr>
          </a:p>
        </p:txBody>
      </p:sp>
      <p:pic>
        <p:nvPicPr>
          <p:cNvPr id="11272" name="Picture 8" descr="http://www.ichong123.com/files/2015/12/24/161/1.jpg"/>
          <p:cNvPicPr>
            <a:picLocks noChangeAspect="1"/>
          </p:cNvPicPr>
          <p:nvPr/>
        </p:nvPicPr>
        <p:blipFill>
          <a:blip r:embed="rId1"/>
          <a:stretch>
            <a:fillRect/>
          </a:stretch>
        </p:blipFill>
        <p:spPr>
          <a:xfrm>
            <a:off x="953770" y="2110105"/>
            <a:ext cx="3403600" cy="3404235"/>
          </a:xfrm>
          <a:prstGeom prst="rect">
            <a:avLst/>
          </a:prstGeom>
          <a:noFill/>
          <a:ln w="9525">
            <a:noFill/>
          </a:ln>
        </p:spPr>
      </p:pic>
      <p:pic>
        <p:nvPicPr>
          <p:cNvPr id="11274" name="Picture 10" descr="https://dpic.tiankong.com/1e/9x/QJ6419338062.jpg?x-oss-process=style/670w"/>
          <p:cNvPicPr>
            <a:picLocks noChangeAspect="1"/>
          </p:cNvPicPr>
          <p:nvPr/>
        </p:nvPicPr>
        <p:blipFill>
          <a:blip r:embed="rId2"/>
          <a:stretch>
            <a:fillRect/>
          </a:stretch>
        </p:blipFill>
        <p:spPr>
          <a:xfrm>
            <a:off x="4245610" y="2110740"/>
            <a:ext cx="3997960" cy="3387725"/>
          </a:xfrm>
          <a:prstGeom prst="rect">
            <a:avLst/>
          </a:prstGeom>
          <a:noFill/>
          <a:ln w="9525">
            <a:noFill/>
          </a:ln>
        </p:spPr>
      </p:pic>
      <p:pic>
        <p:nvPicPr>
          <p:cNvPr id="11273" name="Picture 9" descr="https://i04piccdn.sogoucdn.com/04ceec8f3dca0334"/>
          <p:cNvPicPr>
            <a:picLocks noChangeAspect="1"/>
          </p:cNvPicPr>
          <p:nvPr/>
        </p:nvPicPr>
        <p:blipFill>
          <a:blip r:embed="rId3"/>
          <a:stretch>
            <a:fillRect/>
          </a:stretch>
        </p:blipFill>
        <p:spPr>
          <a:xfrm>
            <a:off x="7675880" y="2110740"/>
            <a:ext cx="3276600" cy="3387725"/>
          </a:xfrm>
          <a:prstGeom prst="rect">
            <a:avLst/>
          </a:prstGeom>
          <a:noFill/>
          <a:ln w="9525">
            <a:noFill/>
          </a:ln>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348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1127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1127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27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1229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blinds(horizontal)">
                                      <p:cBhvr>
                                        <p:cTn id="2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819" grpId="0"/>
      <p:bldP spid="12292" grpId="0"/>
      <p:bldP spid="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97180" y="2809875"/>
            <a:ext cx="8362950" cy="55181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lstStyle/>
          <a:p>
            <a:pPr marL="0" lvl="0" indent="0" eaLnBrk="1" hangingPunct="1">
              <a:lnSpc>
                <a:spcPct val="150000"/>
              </a:lnSpc>
              <a:spcBef>
                <a:spcPct val="0"/>
              </a:spcBef>
              <a:buNone/>
            </a:pPr>
            <a:r>
              <a:rPr lang="en-US" altLang="zh-CN" sz="2000" b="1">
                <a:sym typeface="+mn-ea"/>
              </a:rPr>
              <a:t>        </a:t>
            </a:r>
            <a:endParaRPr kumimoji="0" lang="zh-CN" altLang="en-US" sz="3200" b="1" i="0" u="none" strike="noStrike" cap="none" spc="0" normalizeH="0" baseline="0">
              <a:ln>
                <a:noFill/>
              </a:ln>
              <a:solidFill>
                <a:srgbClr val="000000"/>
              </a:solidFill>
              <a:effectLst/>
              <a:uFillTx/>
              <a:latin typeface="+mn-ea"/>
              <a:ea typeface="+mn-ea"/>
              <a:cs typeface="Arial" panose="020B0604020202020204"/>
              <a:sym typeface="+mn-ea"/>
            </a:endParaRPr>
          </a:p>
        </p:txBody>
      </p:sp>
      <p:sp>
        <p:nvSpPr>
          <p:cNvPr id="4" name="文本框 3"/>
          <p:cNvSpPr txBox="1"/>
          <p:nvPr/>
        </p:nvSpPr>
        <p:spPr>
          <a:xfrm>
            <a:off x="297180" y="520700"/>
            <a:ext cx="6913880" cy="645160"/>
          </a:xfrm>
          <a:prstGeom prst="rect">
            <a:avLst/>
          </a:prstGeom>
          <a:noFill/>
        </p:spPr>
        <p:txBody>
          <a:bodyPr wrap="square" rtlCol="0">
            <a:spAutoFit/>
          </a:bodyPr>
          <a:lstStyle/>
          <a:p>
            <a:r>
              <a:rPr lang="zh-CN" sz="3600" b="1">
                <a:latin typeface="+mn-ea"/>
                <a:ea typeface="+mn-ea"/>
              </a:rPr>
              <a:t>②</a:t>
            </a:r>
            <a:r>
              <a:rPr sz="3600" b="1">
                <a:latin typeface="+mn-ea"/>
                <a:ea typeface="+mn-ea"/>
              </a:rPr>
              <a:t>解释</a:t>
            </a:r>
            <a:endParaRPr sz="3600" b="1">
              <a:latin typeface="+mn-ea"/>
              <a:ea typeface="+mn-ea"/>
            </a:endParaRPr>
          </a:p>
        </p:txBody>
      </p:sp>
      <p:sp>
        <p:nvSpPr>
          <p:cNvPr id="5" name="文本框 4"/>
          <p:cNvSpPr txBox="1"/>
          <p:nvPr/>
        </p:nvSpPr>
        <p:spPr>
          <a:xfrm>
            <a:off x="836930" y="1260475"/>
            <a:ext cx="10487025" cy="2861310"/>
          </a:xfrm>
          <a:prstGeom prst="rect">
            <a:avLst/>
          </a:prstGeom>
          <a:noFill/>
        </p:spPr>
        <p:txBody>
          <a:bodyPr wrap="square" rtlCol="0">
            <a:spAutoFit/>
          </a:bodyPr>
          <a:lstStyle/>
          <a:p>
            <a:pPr algn="l"/>
            <a:r>
              <a:rPr lang="en-US" altLang="zh-CN" sz="3200" b="1">
                <a:latin typeface="+mn-ea"/>
                <a:ea typeface="+mn-ea"/>
                <a:sym typeface="+mn-ea"/>
              </a:rPr>
              <a:t>    </a:t>
            </a:r>
            <a:r>
              <a:rPr lang="zh-CN" altLang="en-US" sz="3600" b="1">
                <a:solidFill>
                  <a:srgbClr val="1922E5"/>
                </a:solidFill>
                <a:latin typeface="+mn-ea"/>
                <a:ea typeface="+mn-ea"/>
                <a:sym typeface="+mn-ea"/>
              </a:rPr>
              <a:t>认为在一定环境的选择作用下，可遗传的有利变异会赋予某些个体生存和繁殖的优势，经过代代繁殖，群体中这样的个体就会越来越多，有利变异通过逐代积累而成为显著的适应性特征，进而出现新的生物类型。</a:t>
            </a:r>
            <a:endParaRPr kumimoji="0" lang="zh-CN" altLang="en-US" sz="3600" b="1" i="0" u="none" strike="noStrike" cap="none" spc="0" normalizeH="0" baseline="0">
              <a:ln>
                <a:noFill/>
              </a:ln>
              <a:solidFill>
                <a:srgbClr val="1922E5"/>
              </a:solidFill>
              <a:effectLst/>
              <a:uFillTx/>
              <a:latin typeface="+mn-ea"/>
              <a:ea typeface="+mn-ea"/>
              <a:cs typeface="Arial" panose="020B0604020202020204"/>
              <a:sym typeface="+mn-ea"/>
            </a:endParaRPr>
          </a:p>
        </p:txBody>
      </p:sp>
      <p:sp>
        <p:nvSpPr>
          <p:cNvPr id="6" name="文本框 5"/>
          <p:cNvSpPr txBox="1"/>
          <p:nvPr/>
        </p:nvSpPr>
        <p:spPr>
          <a:xfrm>
            <a:off x="1022350" y="4121785"/>
            <a:ext cx="10522585" cy="230568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lstStyle/>
          <a:p>
            <a:pPr marL="0" lvl="0" indent="0">
              <a:lnSpc>
                <a:spcPct val="100000"/>
              </a:lnSpc>
              <a:spcBef>
                <a:spcPct val="0"/>
              </a:spcBef>
              <a:buNone/>
            </a:pPr>
            <a:r>
              <a:rPr lang="zh-CN" altLang="en-US" sz="3600" b="1">
                <a:latin typeface="+mn-ea"/>
                <a:ea typeface="+mn-ea"/>
                <a:cs typeface="+mn-ea"/>
              </a:rPr>
              <a:t>【强调】</a:t>
            </a:r>
            <a:endParaRPr lang="en-US" altLang="zh-CN" sz="3600" b="1">
              <a:latin typeface="+mn-ea"/>
              <a:ea typeface="+mn-ea"/>
              <a:cs typeface="+mn-ea"/>
            </a:endParaRPr>
          </a:p>
          <a:p>
            <a:pPr marL="0" lvl="0" indent="0">
              <a:lnSpc>
                <a:spcPct val="100000"/>
              </a:lnSpc>
              <a:spcBef>
                <a:spcPct val="0"/>
              </a:spcBef>
              <a:buNone/>
            </a:pPr>
            <a:r>
              <a:rPr lang="zh-CN" altLang="en-US" sz="3600" b="1">
                <a:latin typeface="+mn-ea"/>
                <a:ea typeface="+mn-ea"/>
                <a:cs typeface="+mn-ea"/>
                <a:sym typeface="+mn-ea"/>
              </a:rPr>
              <a:t>    群体中出现</a:t>
            </a:r>
            <a:r>
              <a:rPr lang="zh-CN" altLang="en-US" sz="3600" b="1" u="sng">
                <a:latin typeface="+mn-ea"/>
                <a:ea typeface="+mn-ea"/>
                <a:cs typeface="+mn-ea"/>
                <a:sym typeface="+mn-ea"/>
              </a:rPr>
              <a:t>                         </a:t>
            </a:r>
            <a:r>
              <a:rPr lang="zh-CN" altLang="en-US" sz="3600" b="1">
                <a:latin typeface="+mn-ea"/>
                <a:ea typeface="+mn-ea"/>
                <a:cs typeface="+mn-ea"/>
                <a:sym typeface="+mn-ea"/>
              </a:rPr>
              <a:t>和</a:t>
            </a:r>
            <a:r>
              <a:rPr lang="zh-CN" altLang="en-US" sz="3600" b="1" u="sng">
                <a:latin typeface="+mn-ea"/>
                <a:ea typeface="+mn-ea"/>
                <a:cs typeface="+mn-ea"/>
                <a:sym typeface="+mn-ea"/>
              </a:rPr>
              <a:t>                      </a:t>
            </a:r>
            <a:r>
              <a:rPr lang="zh-CN" altLang="en-US" sz="3600" b="1">
                <a:latin typeface="+mn-ea"/>
                <a:cs typeface="+mn-ea"/>
                <a:sym typeface="+mn-ea"/>
              </a:rPr>
              <a:t>是适应形成的必要条件。</a:t>
            </a:r>
            <a:endParaRPr kumimoji="0" lang="zh-CN" altLang="en-US" sz="3600" b="1" i="0" u="none" strike="noStrike" cap="none" spc="0" normalizeH="0" baseline="0">
              <a:latin typeface="+mn-ea"/>
              <a:ea typeface="+mn-ea"/>
              <a:cs typeface="+mn-ea"/>
              <a:sym typeface="+mn-ea"/>
            </a:endParaRPr>
          </a:p>
          <a:p>
            <a:pPr marL="0" lvl="0" indent="0">
              <a:lnSpc>
                <a:spcPct val="100000"/>
              </a:lnSpc>
              <a:spcBef>
                <a:spcPct val="0"/>
              </a:spcBef>
              <a:buNone/>
            </a:pPr>
            <a:r>
              <a:rPr lang="zh-CN" altLang="en-US" sz="3600" b="1">
                <a:latin typeface="+mn-ea"/>
                <a:ea typeface="+mn-ea"/>
                <a:cs typeface="+mn-ea"/>
                <a:sym typeface="+mn-ea"/>
              </a:rPr>
              <a:t>                              </a:t>
            </a:r>
            <a:endParaRPr kumimoji="0" lang="zh-CN" altLang="en-US" sz="3600" b="1" i="0" u="none" strike="noStrike" cap="none" spc="0" normalizeH="0" baseline="0">
              <a:latin typeface="+mn-ea"/>
              <a:ea typeface="+mn-ea"/>
              <a:cs typeface="+mn-ea"/>
              <a:sym typeface="+mn-ea"/>
            </a:endParaRPr>
          </a:p>
        </p:txBody>
      </p:sp>
      <p:sp>
        <p:nvSpPr>
          <p:cNvPr id="7" name="文本框 6"/>
          <p:cNvSpPr txBox="1"/>
          <p:nvPr/>
        </p:nvSpPr>
        <p:spPr>
          <a:xfrm>
            <a:off x="3891280" y="4642485"/>
            <a:ext cx="3434080" cy="583565"/>
          </a:xfrm>
          <a:prstGeom prst="rect">
            <a:avLst/>
          </a:prstGeom>
          <a:noFill/>
        </p:spPr>
        <p:txBody>
          <a:bodyPr wrap="none" rtlCol="0" anchor="t">
            <a:spAutoFit/>
          </a:bodyPr>
          <a:lstStyle/>
          <a:p>
            <a:r>
              <a:rPr lang="zh-CN" altLang="en-US" sz="3200" b="1">
                <a:solidFill>
                  <a:srgbClr val="FF0000"/>
                </a:solidFill>
                <a:latin typeface="+mn-ea"/>
                <a:cs typeface="+mn-ea"/>
                <a:sym typeface="+mn-ea"/>
              </a:rPr>
              <a:t>可遗传的有利变异</a:t>
            </a:r>
            <a:endParaRPr lang="zh-CN" altLang="en-US" sz="3200" b="1">
              <a:solidFill>
                <a:srgbClr val="FF0000"/>
              </a:solidFill>
              <a:latin typeface="+mn-ea"/>
              <a:cs typeface="+mn-ea"/>
              <a:sym typeface="+mn-ea"/>
            </a:endParaRPr>
          </a:p>
        </p:txBody>
      </p:sp>
      <p:sp>
        <p:nvSpPr>
          <p:cNvPr id="8" name="文本框 7"/>
          <p:cNvSpPr txBox="1"/>
          <p:nvPr/>
        </p:nvSpPr>
        <p:spPr>
          <a:xfrm>
            <a:off x="7682230" y="4642485"/>
            <a:ext cx="3027680" cy="583565"/>
          </a:xfrm>
          <a:prstGeom prst="rect">
            <a:avLst/>
          </a:prstGeom>
          <a:noFill/>
        </p:spPr>
        <p:txBody>
          <a:bodyPr wrap="none" rtlCol="0" anchor="t">
            <a:spAutoFit/>
          </a:bodyPr>
          <a:lstStyle/>
          <a:p>
            <a:r>
              <a:rPr lang="zh-CN" altLang="en-US" sz="3200" b="1">
                <a:solidFill>
                  <a:srgbClr val="FF0000"/>
                </a:solidFill>
                <a:latin typeface="+mn-ea"/>
                <a:cs typeface="+mn-ea"/>
                <a:sym typeface="+mn-ea"/>
              </a:rPr>
              <a:t>环境的定向选择</a:t>
            </a:r>
            <a:endParaRPr lang="zh-CN" altLang="en-US" sz="320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【补充】</a:t>
            </a:r>
            <a:endParaRPr lang="zh-CN" altLang="en-US"/>
          </a:p>
        </p:txBody>
      </p:sp>
      <p:sp>
        <p:nvSpPr>
          <p:cNvPr id="3" name="内容占位符 2"/>
          <p:cNvSpPr>
            <a:spLocks noGrp="1"/>
          </p:cNvSpPr>
          <p:nvPr>
            <p:ph idx="1"/>
          </p:nvPr>
        </p:nvSpPr>
        <p:spPr/>
        <p:txBody>
          <a:bodyPr>
            <a:normAutofit fontScale="80000"/>
          </a:bodyPr>
          <a:p>
            <a:pPr marL="0" indent="0">
              <a:buNone/>
            </a:pPr>
            <a:r>
              <a:rPr lang="zh-CN" altLang="en-US" sz="3200">
                <a:solidFill>
                  <a:schemeClr val="tx1"/>
                </a:solidFill>
              </a:rPr>
              <a:t>（</a:t>
            </a:r>
            <a:r>
              <a:rPr lang="en-US" altLang="zh-CN" sz="3200">
                <a:solidFill>
                  <a:schemeClr val="tx1"/>
                </a:solidFill>
              </a:rPr>
              <a:t>1</a:t>
            </a:r>
            <a:r>
              <a:rPr sz="3200">
                <a:solidFill>
                  <a:schemeClr val="tx1"/>
                </a:solidFill>
              </a:rPr>
              <a:t>）</a:t>
            </a:r>
            <a:r>
              <a:rPr lang="zh-CN" altLang="en-US" sz="3200">
                <a:solidFill>
                  <a:schemeClr val="tx1"/>
                </a:solidFill>
              </a:rPr>
              <a:t>环境的选择作用定向，生物的变异不定向</a:t>
            </a:r>
            <a:endParaRPr lang="zh-CN" altLang="en-US" sz="3200">
              <a:solidFill>
                <a:schemeClr val="tx1"/>
              </a:solidFill>
            </a:endParaRPr>
          </a:p>
          <a:p>
            <a:pPr marL="0" indent="0">
              <a:buNone/>
            </a:pPr>
            <a:r>
              <a:rPr lang="zh-CN" altLang="en-US" sz="3200">
                <a:solidFill>
                  <a:schemeClr val="tx1"/>
                </a:solidFill>
              </a:rPr>
              <a:t>（</a:t>
            </a:r>
            <a:r>
              <a:rPr lang="en-US" altLang="zh-CN" sz="3200">
                <a:solidFill>
                  <a:schemeClr val="tx1"/>
                </a:solidFill>
              </a:rPr>
              <a:t>2</a:t>
            </a:r>
            <a:r>
              <a:rPr lang="zh-CN" altLang="en-US" sz="3200">
                <a:solidFill>
                  <a:schemeClr val="tx1"/>
                </a:solidFill>
              </a:rPr>
              <a:t>）变异在前</a:t>
            </a:r>
            <a:r>
              <a:rPr lang="zh-CN" altLang="en-US" sz="2000">
                <a:solidFill>
                  <a:schemeClr val="tx1"/>
                </a:solidFill>
              </a:rPr>
              <a:t>，</a:t>
            </a:r>
            <a:r>
              <a:rPr lang="zh-CN" altLang="en-US" sz="3200">
                <a:solidFill>
                  <a:schemeClr val="tx1"/>
                </a:solidFill>
              </a:rPr>
              <a:t>选择在后（环境不是变异的定向诱发因素）</a:t>
            </a:r>
            <a:endParaRPr lang="zh-CN" altLang="en-US" sz="3200">
              <a:solidFill>
                <a:schemeClr val="tx1"/>
              </a:solidFill>
            </a:endParaRPr>
          </a:p>
          <a:p>
            <a:pPr marL="0" indent="0">
              <a:buNone/>
            </a:pPr>
            <a:r>
              <a:rPr lang="zh-CN" altLang="en-US" sz="3200">
                <a:solidFill>
                  <a:schemeClr val="tx1"/>
                </a:solidFill>
              </a:rPr>
              <a:t>（</a:t>
            </a:r>
            <a:r>
              <a:rPr lang="en-US" altLang="zh-CN" sz="3200">
                <a:solidFill>
                  <a:schemeClr val="tx1"/>
                </a:solidFill>
              </a:rPr>
              <a:t>3</a:t>
            </a:r>
            <a:r>
              <a:rPr lang="zh-CN" altLang="en-US" sz="3200">
                <a:solidFill>
                  <a:schemeClr val="tx1"/>
                </a:solidFill>
              </a:rPr>
              <a:t>）自然选择    因素：外界环境（无机</a:t>
            </a:r>
            <a:r>
              <a:rPr lang="en-US" altLang="zh-CN" sz="3200">
                <a:solidFill>
                  <a:schemeClr val="tx1"/>
                </a:solidFill>
              </a:rPr>
              <a:t>+</a:t>
            </a:r>
            <a:r>
              <a:rPr sz="3200">
                <a:solidFill>
                  <a:schemeClr val="tx1"/>
                </a:solidFill>
              </a:rPr>
              <a:t>生物）</a:t>
            </a:r>
            <a:endParaRPr sz="3200">
              <a:solidFill>
                <a:schemeClr val="tx1"/>
              </a:solidFill>
            </a:endParaRPr>
          </a:p>
          <a:p>
            <a:pPr marL="0" indent="0">
              <a:buNone/>
            </a:pPr>
            <a:r>
              <a:rPr lang="en-US" altLang="zh-CN" sz="3200">
                <a:solidFill>
                  <a:schemeClr val="tx1"/>
                </a:solidFill>
              </a:rPr>
              <a:t>                         </a:t>
            </a:r>
            <a:r>
              <a:rPr sz="3200">
                <a:solidFill>
                  <a:schemeClr val="tx1"/>
                </a:solidFill>
              </a:rPr>
              <a:t>手段：生存斗争</a:t>
            </a:r>
            <a:endParaRPr sz="3200">
              <a:solidFill>
                <a:schemeClr val="tx1"/>
              </a:solidFill>
            </a:endParaRPr>
          </a:p>
          <a:p>
            <a:pPr marL="0" indent="0">
              <a:buNone/>
            </a:pPr>
            <a:r>
              <a:rPr sz="3200">
                <a:solidFill>
                  <a:schemeClr val="tx1"/>
                </a:solidFill>
              </a:rPr>
              <a:t>                         对象：直接</a:t>
            </a:r>
            <a:r>
              <a:rPr lang="en-US" altLang="zh-CN" sz="3200">
                <a:solidFill>
                  <a:schemeClr val="tx1"/>
                </a:solidFill>
              </a:rPr>
              <a:t>-</a:t>
            </a:r>
            <a:r>
              <a:rPr sz="3200">
                <a:solidFill>
                  <a:schemeClr val="tx1"/>
                </a:solidFill>
              </a:rPr>
              <a:t>性状；间接</a:t>
            </a:r>
            <a:r>
              <a:rPr lang="en-US" altLang="zh-CN" sz="3200">
                <a:solidFill>
                  <a:schemeClr val="tx1"/>
                </a:solidFill>
              </a:rPr>
              <a:t>-</a:t>
            </a:r>
            <a:r>
              <a:rPr sz="3200">
                <a:solidFill>
                  <a:schemeClr val="tx1"/>
                </a:solidFill>
              </a:rPr>
              <a:t>基因型；根本</a:t>
            </a:r>
            <a:r>
              <a:rPr lang="en-US" altLang="zh-CN" sz="3200">
                <a:solidFill>
                  <a:schemeClr val="tx1"/>
                </a:solidFill>
              </a:rPr>
              <a:t>-</a:t>
            </a:r>
            <a:r>
              <a:rPr sz="3200">
                <a:solidFill>
                  <a:schemeClr val="tx1"/>
                </a:solidFill>
              </a:rPr>
              <a:t>基因</a:t>
            </a:r>
            <a:endParaRPr sz="3200">
              <a:solidFill>
                <a:schemeClr val="tx1"/>
              </a:solidFill>
            </a:endParaRPr>
          </a:p>
          <a:p>
            <a:pPr marL="0" indent="0">
              <a:buNone/>
            </a:pPr>
            <a:r>
              <a:rPr sz="3200">
                <a:solidFill>
                  <a:schemeClr val="tx1"/>
                </a:solidFill>
              </a:rPr>
              <a:t>                         </a:t>
            </a:r>
            <a:r>
              <a:rPr altLang="zh-CN" sz="3200" b="1">
                <a:solidFill>
                  <a:schemeClr val="tx1"/>
                </a:solidFill>
                <a:latin typeface="幼圆" panose="02010509060101010101" pitchFamily="49" charset="-122"/>
                <a:ea typeface="幼圆" panose="02010509060101010101" pitchFamily="49" charset="-122"/>
                <a:sym typeface="+mn-ea"/>
              </a:rPr>
              <a:t>结果：</a:t>
            </a:r>
            <a:r>
              <a:rPr altLang="zh-CN" sz="3200" b="1">
                <a:solidFill>
                  <a:srgbClr val="0070C0"/>
                </a:solidFill>
                <a:latin typeface="幼圆" panose="02010509060101010101" pitchFamily="49" charset="-122"/>
                <a:ea typeface="幼圆" panose="02010509060101010101" pitchFamily="49" charset="-122"/>
                <a:sym typeface="+mn-ea"/>
              </a:rPr>
              <a:t>适者生存，不适者被淘汰</a:t>
            </a:r>
            <a:r>
              <a:rPr altLang="zh-CN" sz="3200" b="1">
                <a:solidFill>
                  <a:srgbClr val="FF0000"/>
                </a:solidFill>
                <a:latin typeface="幼圆" panose="02010509060101010101" pitchFamily="49" charset="-122"/>
                <a:ea typeface="幼圆" panose="02010509060101010101" pitchFamily="49" charset="-122"/>
                <a:sym typeface="+mn-ea"/>
              </a:rPr>
              <a:t>（适应）</a:t>
            </a:r>
            <a:endParaRPr altLang="zh-CN" sz="3200" b="1">
              <a:solidFill>
                <a:srgbClr val="FF0000"/>
              </a:solidFill>
              <a:latin typeface="幼圆" panose="02010509060101010101" pitchFamily="49" charset="-122"/>
              <a:ea typeface="幼圆" panose="02010509060101010101" pitchFamily="49" charset="-122"/>
              <a:sym typeface="+mn-ea"/>
            </a:endParaRPr>
          </a:p>
          <a:p>
            <a:pPr marL="0" indent="0">
              <a:buNone/>
            </a:pPr>
            <a:r>
              <a:rPr altLang="zh-CN" sz="3200" b="1">
                <a:solidFill>
                  <a:schemeClr val="tx1"/>
                </a:solidFill>
                <a:latin typeface="幼圆" panose="02010509060101010101" pitchFamily="49" charset="-122"/>
                <a:ea typeface="幼圆" panose="02010509060101010101" pitchFamily="49" charset="-122"/>
                <a:sym typeface="+mn-ea"/>
              </a:rPr>
              <a:t>（</a:t>
            </a:r>
            <a:r>
              <a:rPr lang="en-US" altLang="zh-CN" sz="3200" b="1">
                <a:solidFill>
                  <a:schemeClr val="tx1"/>
                </a:solidFill>
                <a:latin typeface="幼圆" panose="02010509060101010101" pitchFamily="49" charset="-122"/>
                <a:ea typeface="幼圆" panose="02010509060101010101" pitchFamily="49" charset="-122"/>
                <a:sym typeface="+mn-ea"/>
              </a:rPr>
              <a:t>4</a:t>
            </a:r>
            <a:r>
              <a:rPr sz="3200" b="1">
                <a:solidFill>
                  <a:schemeClr val="tx1"/>
                </a:solidFill>
                <a:latin typeface="幼圆" panose="02010509060101010101" pitchFamily="49" charset="-122"/>
                <a:ea typeface="幼圆" panose="02010509060101010101" pitchFamily="49" charset="-122"/>
                <a:sym typeface="+mn-ea"/>
              </a:rPr>
              <a:t>）外界环境条件变化越剧烈，选择越频繁，生物进化速度越快。</a:t>
            </a:r>
            <a:endParaRPr sz="3200">
              <a:solidFill>
                <a:schemeClr val="tx1"/>
              </a:solidFill>
            </a:endParaRPr>
          </a:p>
          <a:p>
            <a:pPr marL="0" indent="0">
              <a:buNone/>
            </a:pPr>
            <a:endParaRPr sz="3200">
              <a:solidFill>
                <a:schemeClr val="tx1"/>
              </a:solidFill>
            </a:endParaRPr>
          </a:p>
        </p:txBody>
      </p:sp>
      <p:sp>
        <p:nvSpPr>
          <p:cNvPr id="4" name="左大括号 3"/>
          <p:cNvSpPr/>
          <p:nvPr/>
        </p:nvSpPr>
        <p:spPr>
          <a:xfrm>
            <a:off x="3039745" y="2923540"/>
            <a:ext cx="314960" cy="2352675"/>
          </a:xfrm>
          <a:prstGeom prst="leftBrace">
            <a:avLst/>
          </a:prstGeom>
          <a:solidFill>
            <a:schemeClr val="accent2"/>
          </a:solidFill>
        </p:spPr>
        <p:style>
          <a:lnRef idx="1">
            <a:schemeClr val="dk1"/>
          </a:lnRef>
          <a:fillRef idx="0">
            <a:schemeClr val="dk1"/>
          </a:fillRef>
          <a:effectRef idx="0">
            <a:schemeClr val="dk1"/>
          </a:effectRef>
          <a:fontRef idx="minor">
            <a:schemeClr val="tx1"/>
          </a:fontRef>
        </p:style>
        <p:txBody>
          <a:bodyPr rtlCol="0" anchor="ctr"/>
          <a:p>
            <a:pPr algn="ctr"/>
            <a:endParaRPr lang="zh-CN" altLang="en-US"/>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65505" y="4644390"/>
            <a:ext cx="11102975" cy="811530"/>
          </a:xfrm>
          <a:prstGeom prst="rect">
            <a:avLst/>
          </a:prstGeom>
          <a:noFill/>
        </p:spPr>
        <p:txBody>
          <a:bodyPr wrap="square" rtlCol="0" anchor="t">
            <a:spAutoFit/>
          </a:bodyPr>
          <a:lstStyle/>
          <a:p>
            <a:pPr>
              <a:lnSpc>
                <a:spcPct val="130000"/>
              </a:lnSpc>
            </a:pPr>
            <a:r>
              <a:rPr lang="zh-CN" altLang="en-US" sz="3600" b="1" smtClean="0">
                <a:solidFill>
                  <a:srgbClr val="000000"/>
                </a:solidFill>
                <a:latin typeface="+mn-ea"/>
                <a:ea typeface="+mn-ea"/>
                <a:sym typeface="+mn-ea"/>
              </a:rPr>
              <a:t>（</a:t>
            </a:r>
            <a:r>
              <a:rPr lang="en-US" altLang="zh-CN" sz="3600" b="1" smtClean="0">
                <a:solidFill>
                  <a:srgbClr val="000000"/>
                </a:solidFill>
                <a:latin typeface="+mn-ea"/>
                <a:ea typeface="+mn-ea"/>
                <a:sym typeface="+mn-ea"/>
              </a:rPr>
              <a:t>3</a:t>
            </a:r>
            <a:r>
              <a:rPr lang="zh-CN" altLang="en-US" sz="3600" b="1" smtClean="0">
                <a:solidFill>
                  <a:srgbClr val="000000"/>
                </a:solidFill>
                <a:latin typeface="+mn-ea"/>
                <a:ea typeface="+mn-ea"/>
                <a:sym typeface="+mn-ea"/>
              </a:rPr>
              <a:t>）</a:t>
            </a:r>
            <a:r>
              <a:rPr lang="zh-CN" altLang="en-US" sz="3600" b="1">
                <a:solidFill>
                  <a:srgbClr val="FF0000"/>
                </a:solidFill>
                <a:latin typeface="+mn-ea"/>
                <a:ea typeface="+mn-ea"/>
                <a:sym typeface="+mn-ea"/>
              </a:rPr>
              <a:t>生物的多样性和适应性</a:t>
            </a:r>
            <a:r>
              <a:rPr lang="zh-CN" altLang="en-US" sz="3600" b="1" smtClean="0">
                <a:latin typeface="+mn-ea"/>
                <a:ea typeface="+mn-ea"/>
                <a:sym typeface="+mn-ea"/>
              </a:rPr>
              <a:t>是</a:t>
            </a:r>
            <a:r>
              <a:rPr lang="zh-CN" altLang="en-US" sz="3600" b="1">
                <a:solidFill>
                  <a:schemeClr val="tx1"/>
                </a:solidFill>
                <a:latin typeface="+mn-ea"/>
                <a:ea typeface="+mn-ea"/>
                <a:sym typeface="+mn-ea"/>
              </a:rPr>
              <a:t>进化的结果。</a:t>
            </a:r>
            <a:endParaRPr lang="zh-CN" altLang="en-US" sz="3600" b="1">
              <a:solidFill>
                <a:schemeClr val="tx1"/>
              </a:solidFill>
              <a:latin typeface="+mn-ea"/>
              <a:ea typeface="+mn-ea"/>
              <a:sym typeface="+mn-ea"/>
            </a:endParaRPr>
          </a:p>
        </p:txBody>
      </p:sp>
      <p:sp>
        <p:nvSpPr>
          <p:cNvPr id="3" name="文本框 2"/>
          <p:cNvSpPr txBox="1"/>
          <p:nvPr/>
        </p:nvSpPr>
        <p:spPr>
          <a:xfrm>
            <a:off x="152400" y="928370"/>
            <a:ext cx="6913880" cy="645160"/>
          </a:xfrm>
          <a:prstGeom prst="rect">
            <a:avLst/>
          </a:prstGeom>
          <a:noFill/>
        </p:spPr>
        <p:txBody>
          <a:bodyPr wrap="square" rtlCol="0">
            <a:spAutoFit/>
          </a:bodyPr>
          <a:lstStyle/>
          <a:p>
            <a:r>
              <a:rPr lang="zh-CN" sz="3600" b="1">
                <a:latin typeface="+mn-ea"/>
                <a:ea typeface="+mn-ea"/>
              </a:rPr>
              <a:t>③</a:t>
            </a:r>
            <a:r>
              <a:rPr sz="3600" b="1">
                <a:latin typeface="+mn-ea"/>
                <a:ea typeface="+mn-ea"/>
              </a:rPr>
              <a:t>意义</a:t>
            </a:r>
            <a:endParaRPr sz="3600" b="1">
              <a:latin typeface="+mn-ea"/>
              <a:ea typeface="+mn-ea"/>
            </a:endParaRPr>
          </a:p>
        </p:txBody>
      </p:sp>
      <p:sp>
        <p:nvSpPr>
          <p:cNvPr id="5" name="文本框 4"/>
          <p:cNvSpPr txBox="1"/>
          <p:nvPr/>
        </p:nvSpPr>
        <p:spPr>
          <a:xfrm>
            <a:off x="865505" y="1878965"/>
            <a:ext cx="10396855" cy="1198880"/>
          </a:xfrm>
          <a:prstGeom prst="rect">
            <a:avLst/>
          </a:prstGeom>
          <a:noFill/>
        </p:spPr>
        <p:txBody>
          <a:bodyPr wrap="square" rtlCol="0" anchor="t">
            <a:spAutoFit/>
          </a:bodyPr>
          <a:lstStyle/>
          <a:p>
            <a:r>
              <a:rPr lang="zh-CN" altLang="en-US" sz="3600" b="1">
                <a:solidFill>
                  <a:srgbClr val="000000"/>
                </a:solidFill>
                <a:latin typeface="+mn-ea"/>
                <a:sym typeface="+mn-ea"/>
              </a:rPr>
              <a:t>（</a:t>
            </a:r>
            <a:r>
              <a:rPr lang="en-US" altLang="zh-CN" sz="3600" b="1">
                <a:solidFill>
                  <a:srgbClr val="000000"/>
                </a:solidFill>
                <a:latin typeface="+mn-ea"/>
                <a:sym typeface="+mn-ea"/>
              </a:rPr>
              <a:t>1</a:t>
            </a:r>
            <a:r>
              <a:rPr lang="zh-CN" altLang="en-US" sz="3600" b="1">
                <a:solidFill>
                  <a:srgbClr val="000000"/>
                </a:solidFill>
                <a:latin typeface="+mn-ea"/>
                <a:sym typeface="+mn-ea"/>
              </a:rPr>
              <a:t>）科学地解</a:t>
            </a:r>
            <a:r>
              <a:rPr lang="zh-CN" altLang="en-US" sz="3600" b="1">
                <a:latin typeface="+mn-ea"/>
                <a:sym typeface="+mn-ea"/>
              </a:rPr>
              <a:t>释了</a:t>
            </a:r>
            <a:r>
              <a:rPr lang="zh-CN" altLang="en-US" sz="3600" b="1">
                <a:solidFill>
                  <a:srgbClr val="FF0000"/>
                </a:solidFill>
                <a:latin typeface="+mn-ea"/>
                <a:sym typeface="+mn-ea"/>
              </a:rPr>
              <a:t>生物进化的原因</a:t>
            </a:r>
            <a:r>
              <a:rPr lang="zh-CN" altLang="en-US" sz="3600" b="1">
                <a:latin typeface="+mn-ea"/>
                <a:sym typeface="+mn-ea"/>
              </a:rPr>
              <a:t>，使生物学第一次</a:t>
            </a:r>
            <a:r>
              <a:rPr lang="zh-CN" altLang="en-US" sz="3600" b="1" smtClean="0">
                <a:latin typeface="+mn-ea"/>
                <a:sym typeface="+mn-ea"/>
              </a:rPr>
              <a:t>摆脱</a:t>
            </a:r>
            <a:r>
              <a:rPr lang="zh-CN" altLang="en-US" sz="3600" b="1">
                <a:latin typeface="+mn-ea"/>
                <a:sym typeface="+mn-ea"/>
              </a:rPr>
              <a:t>了神学的束缚，走上了科学的轨道。</a:t>
            </a:r>
            <a:endParaRPr lang="zh-CN" altLang="en-US"/>
          </a:p>
        </p:txBody>
      </p:sp>
      <p:sp>
        <p:nvSpPr>
          <p:cNvPr id="6" name="文本框 5"/>
          <p:cNvSpPr txBox="1"/>
          <p:nvPr/>
        </p:nvSpPr>
        <p:spPr>
          <a:xfrm>
            <a:off x="865505" y="3304540"/>
            <a:ext cx="10397490" cy="1198880"/>
          </a:xfrm>
          <a:prstGeom prst="rect">
            <a:avLst/>
          </a:prstGeom>
          <a:noFill/>
        </p:spPr>
        <p:txBody>
          <a:bodyPr wrap="square" rtlCol="0" anchor="t">
            <a:spAutoFit/>
          </a:bodyPr>
          <a:lstStyle/>
          <a:p>
            <a:r>
              <a:rPr lang="zh-CN" altLang="en-US" sz="3600" b="1" smtClean="0">
                <a:solidFill>
                  <a:srgbClr val="000000"/>
                </a:solidFill>
                <a:latin typeface="+mn-ea"/>
                <a:sym typeface="+mn-ea"/>
              </a:rPr>
              <a:t>（</a:t>
            </a:r>
            <a:r>
              <a:rPr lang="en-US" altLang="zh-CN" sz="3600" b="1" smtClean="0">
                <a:solidFill>
                  <a:srgbClr val="000000"/>
                </a:solidFill>
                <a:latin typeface="+mn-ea"/>
                <a:sym typeface="+mn-ea"/>
              </a:rPr>
              <a:t>2</a:t>
            </a:r>
            <a:r>
              <a:rPr lang="zh-CN" altLang="en-US" sz="3600" b="1" smtClean="0">
                <a:solidFill>
                  <a:srgbClr val="000000"/>
                </a:solidFill>
                <a:latin typeface="+mn-ea"/>
                <a:sym typeface="+mn-ea"/>
              </a:rPr>
              <a:t>）</a:t>
            </a:r>
            <a:r>
              <a:rPr lang="zh-CN" altLang="en-US" sz="3600" b="1">
                <a:latin typeface="+mn-ea"/>
                <a:sym typeface="+mn-ea"/>
              </a:rPr>
              <a:t>揭示了</a:t>
            </a:r>
            <a:r>
              <a:rPr lang="zh-CN" altLang="en-US" sz="3600" b="1">
                <a:solidFill>
                  <a:srgbClr val="FF0000"/>
                </a:solidFill>
                <a:latin typeface="+mn-ea"/>
                <a:sym typeface="+mn-ea"/>
              </a:rPr>
              <a:t>生物界的统一性</a:t>
            </a:r>
            <a:r>
              <a:rPr lang="zh-CN" altLang="en-US" sz="3600" b="1">
                <a:latin typeface="+mn-ea"/>
                <a:sym typeface="+mn-ea"/>
              </a:rPr>
              <a:t>是由于</a:t>
            </a:r>
            <a:r>
              <a:rPr lang="zh-CN" altLang="en-US" sz="3600" b="1">
                <a:solidFill>
                  <a:schemeClr val="tx1"/>
                </a:solidFill>
                <a:latin typeface="+mn-ea"/>
                <a:sym typeface="+mn-ea"/>
              </a:rPr>
              <a:t>所有的生物都有共同的祖先。</a:t>
            </a:r>
            <a:endParaRPr lang="zh-CN" altLang="en-US" sz="3600" b="1">
              <a:solidFill>
                <a:schemeClr val="tx1"/>
              </a:solidFill>
              <a:latin typeface="+mn-ea"/>
              <a:sym typeface="+mn-ea"/>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360截图18470128121956"/>
          <p:cNvPicPr>
            <a:picLocks noChangeAspect="1"/>
          </p:cNvPicPr>
          <p:nvPr/>
        </p:nvPicPr>
        <p:blipFill>
          <a:blip r:embed="rId1"/>
          <a:stretch>
            <a:fillRect/>
          </a:stretch>
        </p:blipFill>
        <p:spPr>
          <a:xfrm>
            <a:off x="274320" y="161290"/>
            <a:ext cx="2355850" cy="570865"/>
          </a:xfrm>
          <a:prstGeom prst="rect">
            <a:avLst/>
          </a:prstGeom>
        </p:spPr>
      </p:pic>
      <p:sp>
        <p:nvSpPr>
          <p:cNvPr id="73748" name="文本框 22547"/>
          <p:cNvSpPr txBox="1">
            <a:spLocks noChangeArrowheads="1"/>
          </p:cNvSpPr>
          <p:nvPr/>
        </p:nvSpPr>
        <p:spPr bwMode="auto">
          <a:xfrm>
            <a:off x="2318385" y="589915"/>
            <a:ext cx="8009255" cy="709295"/>
          </a:xfrm>
          <a:prstGeom prst="rect">
            <a:avLst/>
          </a:prstGeom>
          <a:noFill/>
          <a:ln w="9525">
            <a:noFill/>
            <a:miter lim="800000"/>
          </a:ln>
        </p:spPr>
        <p:txBody>
          <a:bodyPr wrap="square" lIns="217728" tIns="108864" rIns="217728" bIns="108864">
            <a:spAutoFit/>
          </a:bodyPr>
          <a:lstStyle/>
          <a:p>
            <a:pPr algn="l">
              <a:buClrTx/>
              <a:buSzTx/>
              <a:buFontTx/>
              <a:buNone/>
            </a:pPr>
            <a:r>
              <a:rPr lang="zh-CN" altLang="en-US" sz="3200" b="1">
                <a:solidFill>
                  <a:sysClr val="windowText" lastClr="000000"/>
                </a:solidFill>
                <a:latin typeface="等线" panose="02010600030101010101" charset="-122"/>
                <a:ea typeface="Arial" panose="020B0604020202020204" pitchFamily="34" charset="0"/>
                <a:cs typeface="Arial" panose="020B0604020202020204" pitchFamily="34" charset="0"/>
              </a:rPr>
              <a:t>分析生物进化观点对人们思想观念的影响</a:t>
            </a:r>
            <a:endParaRPr lang="zh-CN" altLang="en-US" sz="3200" b="1">
              <a:solidFill>
                <a:sysClr val="windowText" lastClr="000000"/>
              </a:solidFill>
              <a:latin typeface="等线" panose="02010600030101010101" charset="-122"/>
              <a:ea typeface="Arial" panose="020B0604020202020204" pitchFamily="34" charset="0"/>
              <a:cs typeface="Arial" panose="020B0604020202020204" pitchFamily="34" charset="0"/>
            </a:endParaRPr>
          </a:p>
        </p:txBody>
      </p:sp>
      <p:sp>
        <p:nvSpPr>
          <p:cNvPr id="5" name="文本框 4"/>
          <p:cNvSpPr txBox="1"/>
          <p:nvPr/>
        </p:nvSpPr>
        <p:spPr>
          <a:xfrm>
            <a:off x="822960" y="1393825"/>
            <a:ext cx="10191115" cy="1124585"/>
          </a:xfrm>
          <a:prstGeom prst="rect">
            <a:avLst/>
          </a:prstGeom>
          <a:noFill/>
        </p:spPr>
        <p:txBody>
          <a:bodyPr wrap="square" rtlCol="0" anchor="t">
            <a:spAutoFit/>
          </a:bodyPr>
          <a:lstStyle/>
          <a:p>
            <a:pPr marL="0" marR="0" algn="l" rtl="0" fontAlgn="auto">
              <a:lnSpc>
                <a:spcPct val="120000"/>
              </a:lnSpc>
              <a:spcBef>
                <a:spcPct val="0"/>
              </a:spcBef>
              <a:buClrTx/>
              <a:buSzTx/>
              <a:buFontTx/>
              <a:buNone/>
            </a:pPr>
            <a:r>
              <a:rPr kumimoji="1" lang="zh-CN" altLang="en-US" sz="2800" b="1">
                <a:solidFill>
                  <a:sysClr val="windowText" lastClr="000000"/>
                </a:solidFill>
                <a:latin typeface="宋体" panose="02010600030101010101" pitchFamily="2" charset="-122"/>
                <a:ea typeface="宋体" panose="02010600030101010101" pitchFamily="2" charset="-122"/>
                <a:cs typeface="宋体" panose="02010600030101010101" pitchFamily="2" charset="-122"/>
                <a:sym typeface="+mn-ea"/>
              </a:rPr>
              <a:t>1、达尔文的生物进化论和神创论的主要冲突是什么?达尔文提出生物进化论之后,为什么遭到许多人的攻击、谩骂和讥讽?</a:t>
            </a:r>
            <a:endParaRPr kumimoji="1" lang="zh-CN" altLang="en-US" sz="2800" b="1">
              <a:solidFill>
                <a:sysClr val="windowText" lastClr="000000"/>
              </a:solidFill>
              <a:latin typeface="宋体" panose="02010600030101010101" pitchFamily="2" charset="-122"/>
              <a:ea typeface="宋体" panose="02010600030101010101" pitchFamily="2" charset="-122"/>
              <a:cs typeface="宋体" panose="02010600030101010101" pitchFamily="2" charset="-122"/>
            </a:endParaRPr>
          </a:p>
        </p:txBody>
      </p:sp>
      <p:sp>
        <p:nvSpPr>
          <p:cNvPr id="7" name="文本框 6"/>
          <p:cNvSpPr txBox="1"/>
          <p:nvPr/>
        </p:nvSpPr>
        <p:spPr>
          <a:xfrm>
            <a:off x="822960" y="2705100"/>
            <a:ext cx="10401300" cy="319087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lstStyle/>
          <a:p>
            <a:pPr marL="0" marR="0" algn="l" rtl="0" fontAlgn="auto">
              <a:lnSpc>
                <a:spcPct val="120000"/>
              </a:lnSpc>
              <a:spcBef>
                <a:spcPct val="0"/>
              </a:spcBef>
              <a:buClrTx/>
              <a:buSzTx/>
              <a:buFontTx/>
              <a:buNone/>
            </a:pPr>
            <a:r>
              <a:rPr kumimoji="1" lang="en-US" altLang="zh-CN" sz="2400" b="1" i="0" u="none" strike="noStrike" cap="none" spc="0" normalizeH="0" baseline="0">
                <a:latin typeface="+mn-ea"/>
                <a:ea typeface="+mn-ea"/>
                <a:cs typeface="+mn-ea"/>
                <a:sym typeface="+mn-ea"/>
              </a:rPr>
              <a:t>       </a:t>
            </a:r>
            <a:r>
              <a:rPr kumimoji="1" lang="zh-CN" altLang="en-US" sz="2800" b="1" i="0" u="none" strike="noStrike" cap="none" spc="0" normalizeH="0" baseline="0">
                <a:latin typeface="+mn-ea"/>
                <a:ea typeface="+mn-ea"/>
                <a:cs typeface="+mn-ea"/>
                <a:sym typeface="+mn-ea"/>
              </a:rPr>
              <a:t>在西方国家，当时</a:t>
            </a:r>
            <a:r>
              <a:rPr kumimoji="1" lang="en-US" altLang="zh-CN" sz="2800" b="1" i="0" u="none" strike="noStrike" cap="none" spc="0" normalizeH="0" baseline="0">
                <a:latin typeface="+mn-ea"/>
                <a:ea typeface="+mn-ea"/>
                <a:cs typeface="+mn-ea"/>
                <a:sym typeface="+mn-ea"/>
              </a:rPr>
              <a:t>“</a:t>
            </a:r>
            <a:r>
              <a:rPr kumimoji="1" lang="zh-CN" altLang="en-US" sz="2800" b="1" i="0" u="none" strike="noStrike" cap="none" spc="0" normalizeH="0" baseline="0">
                <a:latin typeface="+mn-ea"/>
                <a:ea typeface="+mn-ea"/>
                <a:cs typeface="+mn-ea"/>
                <a:sym typeface="+mn-ea"/>
              </a:rPr>
              <a:t>神创论</a:t>
            </a:r>
            <a:r>
              <a:rPr kumimoji="1" lang="en-US" altLang="zh-CN" sz="2800" b="1" i="0" u="none" strike="noStrike" cap="none" spc="0" normalizeH="0" baseline="0">
                <a:latin typeface="+mn-ea"/>
                <a:ea typeface="+mn-ea"/>
                <a:cs typeface="+mn-ea"/>
                <a:sym typeface="+mn-ea"/>
              </a:rPr>
              <a:t>”</a:t>
            </a:r>
            <a:r>
              <a:rPr kumimoji="1" lang="zh-CN" altLang="en-US" sz="2800" b="1" i="0" u="none" strike="noStrike" cap="none" spc="0" normalizeH="0" baseline="0">
                <a:latin typeface="+mn-ea"/>
                <a:ea typeface="+mn-ea"/>
                <a:cs typeface="+mn-ea"/>
                <a:sym typeface="+mn-ea"/>
              </a:rPr>
              <a:t>和</a:t>
            </a:r>
            <a:r>
              <a:rPr kumimoji="1" lang="en-US" altLang="zh-CN" sz="2800" b="1" i="0" u="none" strike="noStrike" cap="none" spc="0" normalizeH="0" baseline="0">
                <a:latin typeface="+mn-ea"/>
                <a:ea typeface="+mn-ea"/>
                <a:cs typeface="+mn-ea"/>
                <a:sym typeface="+mn-ea"/>
              </a:rPr>
              <a:t>“</a:t>
            </a:r>
            <a:r>
              <a:rPr kumimoji="1" lang="zh-CN" altLang="en-US" sz="2800" b="1" i="0" u="none" strike="noStrike" cap="none" spc="0" normalizeH="0" baseline="0">
                <a:latin typeface="+mn-ea"/>
                <a:ea typeface="+mn-ea"/>
                <a:cs typeface="+mn-ea"/>
                <a:sym typeface="+mn-ea"/>
              </a:rPr>
              <a:t>物种不灭论</a:t>
            </a:r>
            <a:r>
              <a:rPr kumimoji="1" lang="en-US" altLang="zh-CN" sz="2800" b="1" i="0" u="none" strike="noStrike" cap="none" spc="0" normalizeH="0" baseline="0">
                <a:latin typeface="+mn-ea"/>
                <a:ea typeface="+mn-ea"/>
                <a:cs typeface="+mn-ea"/>
                <a:sym typeface="+mn-ea"/>
              </a:rPr>
              <a:t>”</a:t>
            </a:r>
            <a:r>
              <a:rPr kumimoji="1" lang="zh-CN" altLang="en-US" sz="2800" b="1" i="0" u="none" strike="noStrike" cap="none" spc="0" normalizeH="0" baseline="0">
                <a:latin typeface="+mn-ea"/>
                <a:ea typeface="+mn-ea"/>
                <a:cs typeface="+mn-ea"/>
                <a:sym typeface="+mn-ea"/>
              </a:rPr>
              <a:t>占统治地位，人们普遍认为所有的物种都是神创造的，自古以来既没有物种的绝灭，也没有新物种的产生。</a:t>
            </a:r>
            <a:endParaRPr kumimoji="1" lang="zh-CN" altLang="en-US" sz="2800" b="1" i="0" u="none" strike="noStrike" cap="none" spc="0" normalizeH="0" baseline="0">
              <a:latin typeface="+mn-ea"/>
              <a:ea typeface="+mn-ea"/>
              <a:cs typeface="+mn-ea"/>
              <a:sym typeface="+mn-ea"/>
            </a:endParaRPr>
          </a:p>
          <a:p>
            <a:pPr marL="0" marR="0" algn="l" rtl="0" fontAlgn="auto">
              <a:lnSpc>
                <a:spcPct val="120000"/>
              </a:lnSpc>
              <a:spcBef>
                <a:spcPct val="0"/>
              </a:spcBef>
              <a:buClrTx/>
              <a:buSzTx/>
              <a:buFontTx/>
              <a:buNone/>
            </a:pPr>
            <a:r>
              <a:rPr kumimoji="1" lang="zh-CN" altLang="en-US" sz="2800" b="1" i="0" u="none" strike="noStrike" cap="none" spc="0" normalizeH="0" baseline="0">
                <a:latin typeface="+mn-ea"/>
                <a:ea typeface="+mn-ea"/>
                <a:cs typeface="+mn-ea"/>
                <a:sym typeface="+mn-ea"/>
              </a:rPr>
              <a:t>       </a:t>
            </a:r>
            <a:r>
              <a:rPr kumimoji="1" lang="zh-CN" altLang="en-US" sz="2800" b="1" i="0" u="none" strike="noStrike" cap="none" spc="0" normalizeH="0" baseline="0">
                <a:solidFill>
                  <a:srgbClr val="FF0000"/>
                </a:solidFill>
                <a:latin typeface="+mn-ea"/>
                <a:ea typeface="+mn-ea"/>
                <a:cs typeface="+mn-ea"/>
                <a:sym typeface="+mn-ea"/>
              </a:rPr>
              <a:t>达尔文认为所有的生物都是由原始的共同祖先进化来的。生物界通过自然选择不断进化,这一观点否定了“神创论”，不能为当时的宗教观念所容，</a:t>
            </a:r>
            <a:r>
              <a:rPr kumimoji="1" lang="zh-CN" altLang="en-US" sz="2800" b="1" i="0" u="none" strike="noStrike" cap="none" spc="0" normalizeH="0" baseline="0">
                <a:latin typeface="+mn-ea"/>
                <a:ea typeface="+mn-ea"/>
                <a:cs typeface="+mn-ea"/>
                <a:sym typeface="+mn-ea"/>
              </a:rPr>
              <a:t>因此遭到许多人的攻击、谩骂和讥讽。</a:t>
            </a:r>
            <a:endParaRPr kumimoji="1" lang="zh-CN" altLang="en-US" sz="2800" b="1" i="0" u="none" strike="noStrike" cap="none" spc="0" normalizeH="0" baseline="0">
              <a:latin typeface="+mn-ea"/>
              <a:ea typeface="+mn-ea"/>
              <a:cs typeface="+mn-ea"/>
              <a:sym typeface="+mn-ea"/>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to="" calcmode="lin" valueType="num">
                                      <p:cBhvr>
                                        <p:cTn id="7" dur="1" fill="hold"/>
                                        <p:tgtEl>
                                          <p:spTgt spid="7"/>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360截图18470128121956"/>
          <p:cNvPicPr>
            <a:picLocks noChangeAspect="1"/>
          </p:cNvPicPr>
          <p:nvPr/>
        </p:nvPicPr>
        <p:blipFill>
          <a:blip r:embed="rId1"/>
          <a:stretch>
            <a:fillRect/>
          </a:stretch>
        </p:blipFill>
        <p:spPr>
          <a:xfrm>
            <a:off x="274320" y="161290"/>
            <a:ext cx="2355850" cy="570865"/>
          </a:xfrm>
          <a:prstGeom prst="rect">
            <a:avLst/>
          </a:prstGeom>
        </p:spPr>
      </p:pic>
      <p:sp>
        <p:nvSpPr>
          <p:cNvPr id="73748" name="文本框 22547"/>
          <p:cNvSpPr txBox="1">
            <a:spLocks noChangeArrowheads="1"/>
          </p:cNvSpPr>
          <p:nvPr/>
        </p:nvSpPr>
        <p:spPr bwMode="auto">
          <a:xfrm>
            <a:off x="2381885" y="383540"/>
            <a:ext cx="8009255" cy="709295"/>
          </a:xfrm>
          <a:prstGeom prst="rect">
            <a:avLst/>
          </a:prstGeom>
          <a:noFill/>
          <a:ln w="9525">
            <a:noFill/>
            <a:miter lim="800000"/>
          </a:ln>
        </p:spPr>
        <p:txBody>
          <a:bodyPr wrap="square" lIns="217728" tIns="108864" rIns="217728" bIns="108864">
            <a:spAutoFit/>
          </a:bodyPr>
          <a:lstStyle/>
          <a:p>
            <a:pPr algn="l">
              <a:buClrTx/>
              <a:buSzTx/>
              <a:buFontTx/>
              <a:buNone/>
            </a:pPr>
            <a:r>
              <a:rPr lang="zh-CN" altLang="en-US" sz="3200" b="1">
                <a:solidFill>
                  <a:sysClr val="windowText" lastClr="000000"/>
                </a:solidFill>
                <a:latin typeface="等线" panose="02010600030101010101" charset="-122"/>
                <a:ea typeface="Arial" panose="020B0604020202020204" pitchFamily="34" charset="0"/>
                <a:cs typeface="Arial" panose="020B0604020202020204" pitchFamily="34" charset="0"/>
              </a:rPr>
              <a:t>分析生物进化观点对人们思想观念的影响</a:t>
            </a:r>
            <a:endParaRPr lang="zh-CN" altLang="en-US" sz="3200" b="1">
              <a:solidFill>
                <a:sysClr val="windowText" lastClr="000000"/>
              </a:solidFill>
              <a:latin typeface="等线" panose="02010600030101010101" charset="-122"/>
              <a:ea typeface="Arial" panose="020B0604020202020204" pitchFamily="34" charset="0"/>
              <a:cs typeface="Arial" panose="020B0604020202020204" pitchFamily="34" charset="0"/>
            </a:endParaRPr>
          </a:p>
        </p:txBody>
      </p:sp>
      <p:sp>
        <p:nvSpPr>
          <p:cNvPr id="5" name="文本框 4"/>
          <p:cNvSpPr txBox="1"/>
          <p:nvPr/>
        </p:nvSpPr>
        <p:spPr>
          <a:xfrm>
            <a:off x="798195" y="950595"/>
            <a:ext cx="10266045" cy="1383665"/>
          </a:xfrm>
          <a:prstGeom prst="rect">
            <a:avLst/>
          </a:prstGeom>
          <a:noFill/>
        </p:spPr>
        <p:txBody>
          <a:bodyPr wrap="square" rtlCol="0" anchor="t">
            <a:spAutoFit/>
          </a:bodyPr>
          <a:lstStyle/>
          <a:p>
            <a:pPr algn="l" defTabSz="913765">
              <a:buClrTx/>
              <a:buSzTx/>
              <a:buFontTx/>
            </a:pPr>
            <a:r>
              <a:rPr kumimoji="1" lang="zh-CN" altLang="en-US" sz="2800" b="1">
                <a:solidFill>
                  <a:sysClr val="windowText" lastClr="000000"/>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2</a:t>
            </a:r>
            <a:r>
              <a:rPr kumimoji="1" lang="zh-CN" altLang="en-US" sz="2800" b="1">
                <a:solidFill>
                  <a:sysClr val="windowText" lastClr="000000"/>
                </a:solidFill>
                <a:latin typeface="宋体" panose="02010600030101010101" pitchFamily="2" charset="-122"/>
                <a:ea typeface="宋体" panose="02010600030101010101" pitchFamily="2" charset="-122"/>
                <a:cs typeface="宋体" panose="02010600030101010101" pitchFamily="2" charset="-122"/>
                <a:sym typeface="宋体" panose="02010600030101010101" pitchFamily="2" charset="-122"/>
              </a:rPr>
              <a:t>、19世纪末，严复、梁启超等以自然选择学说中“物竞天择,适者生存”的观点，作为唤起同胞救国图强的警钟。这一做法在当时起到了什么作用?</a:t>
            </a:r>
            <a:endParaRPr kumimoji="1" lang="zh-CN" altLang="en-US" sz="2800" b="1">
              <a:solidFill>
                <a:sysClr val="windowText" lastClr="000000"/>
              </a:solidFill>
              <a:latin typeface="宋体" panose="02010600030101010101" pitchFamily="2" charset="-122"/>
              <a:ea typeface="宋体" panose="02010600030101010101" pitchFamily="2" charset="-122"/>
              <a:cs typeface="宋体" panose="02010600030101010101" pitchFamily="2" charset="-122"/>
            </a:endParaRPr>
          </a:p>
        </p:txBody>
      </p:sp>
      <p:sp>
        <p:nvSpPr>
          <p:cNvPr id="11" name="文本框 10"/>
          <p:cNvSpPr txBox="1"/>
          <p:nvPr/>
        </p:nvSpPr>
        <p:spPr>
          <a:xfrm>
            <a:off x="933450" y="2334260"/>
            <a:ext cx="9686925" cy="52070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lstStyle/>
          <a:p>
            <a:pPr marL="0" marR="0" algn="l" rtl="0" fontAlgn="auto">
              <a:lnSpc>
                <a:spcPct val="100000"/>
              </a:lnSpc>
              <a:spcBef>
                <a:spcPct val="0"/>
              </a:spcBef>
              <a:buClrTx/>
              <a:buSzTx/>
              <a:buFontTx/>
              <a:buNone/>
            </a:pPr>
            <a:r>
              <a:rPr kumimoji="1" lang="en-US" altLang="zh-CN" sz="2400" b="1" i="0" u="none" strike="noStrike" cap="none" spc="0" normalizeH="0" baseline="0">
                <a:latin typeface="+mn-ea"/>
                <a:ea typeface="+mn-ea"/>
                <a:cs typeface="+mn-ea"/>
                <a:sym typeface="+mn-ea"/>
              </a:rPr>
              <a:t>   </a:t>
            </a:r>
            <a:r>
              <a:rPr kumimoji="1" lang="en-US" altLang="zh-CN" sz="2800" b="1" i="0" u="none" strike="noStrike" cap="none" spc="0" normalizeH="0" baseline="0">
                <a:latin typeface="+mn-ea"/>
                <a:ea typeface="+mn-ea"/>
                <a:cs typeface="+mn-ea"/>
                <a:sym typeface="+mn-ea"/>
              </a:rPr>
              <a:t> </a:t>
            </a:r>
            <a:r>
              <a:rPr kumimoji="1" lang="zh-CN" sz="2800" b="1" i="0" u="none" strike="noStrike" cap="none" spc="0" normalizeH="0" baseline="0">
                <a:solidFill>
                  <a:srgbClr val="FF0000"/>
                </a:solidFill>
                <a:latin typeface="+mn-ea"/>
                <a:ea typeface="+mn-ea"/>
                <a:cs typeface="+mn-ea"/>
                <a:sym typeface="+mn-ea"/>
              </a:rPr>
              <a:t>激励国人奋发图强，使中华民族能够自立于世界民族之林。</a:t>
            </a:r>
            <a:endParaRPr kumimoji="1" lang="zh-CN" sz="2800" b="1" i="0" u="none" strike="noStrike" cap="none" spc="0" normalizeH="0" baseline="0">
              <a:solidFill>
                <a:srgbClr val="FF0000"/>
              </a:solidFill>
              <a:latin typeface="+mn-ea"/>
              <a:ea typeface="+mn-ea"/>
              <a:cs typeface="+mn-ea"/>
              <a:sym typeface="+mn-ea"/>
            </a:endParaRPr>
          </a:p>
        </p:txBody>
      </p:sp>
      <p:sp>
        <p:nvSpPr>
          <p:cNvPr id="6" name="文本框 5"/>
          <p:cNvSpPr txBox="1"/>
          <p:nvPr/>
        </p:nvSpPr>
        <p:spPr>
          <a:xfrm>
            <a:off x="798195" y="2854960"/>
            <a:ext cx="10803890" cy="1383665"/>
          </a:xfrm>
          <a:prstGeom prst="rect">
            <a:avLst/>
          </a:prstGeom>
          <a:noFill/>
        </p:spPr>
        <p:txBody>
          <a:bodyPr wrap="square" rtlCol="0" anchor="t">
            <a:spAutoFit/>
          </a:bodyPr>
          <a:lstStyle/>
          <a:p>
            <a:pPr algn="l" defTabSz="913765">
              <a:buClrTx/>
              <a:buSzTx/>
              <a:buFontTx/>
            </a:pPr>
            <a:r>
              <a:rPr kumimoji="1" lang="zh-CN" altLang="en-US" sz="2800" b="1">
                <a:solidFill>
                  <a:sysClr val="windowText" lastClr="000000"/>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3</a:t>
            </a:r>
            <a:r>
              <a:rPr kumimoji="1" lang="zh-CN" altLang="en-US" sz="2800" b="1">
                <a:solidFill>
                  <a:sysClr val="windowText" lastClr="000000"/>
                </a:solidFill>
                <a:latin typeface="宋体" panose="02010600030101010101" pitchFamily="2" charset="-122"/>
                <a:ea typeface="宋体" panose="02010600030101010101" pitchFamily="2" charset="-122"/>
                <a:cs typeface="宋体" panose="02010600030101010101" pitchFamily="2" charset="-122"/>
                <a:sym typeface="宋体" panose="02010600030101010101" pitchFamily="2" charset="-122"/>
              </a:rPr>
              <a:t>、马克思读了达尔文的《物种起源》后,在写给恩格斯的一封信中说:“虽然这本书用英文写得很粗略,但是它为我们的观点提供了自然史的基础。”马克思所说的“我们的观点”是指什么观点?</a:t>
            </a:r>
            <a:endParaRPr kumimoji="1" lang="zh-CN" altLang="en-US" sz="2800" b="1">
              <a:solidFill>
                <a:sysClr val="windowText" lastClr="000000"/>
              </a:solidFill>
              <a:latin typeface="宋体" panose="02010600030101010101" pitchFamily="2" charset="-122"/>
              <a:ea typeface="宋体" panose="02010600030101010101" pitchFamily="2" charset="-122"/>
              <a:cs typeface="宋体" panose="02010600030101010101" pitchFamily="2" charset="-122"/>
            </a:endParaRPr>
          </a:p>
        </p:txBody>
      </p:sp>
      <p:sp>
        <p:nvSpPr>
          <p:cNvPr id="12" name="文本框 11"/>
          <p:cNvSpPr txBox="1"/>
          <p:nvPr/>
        </p:nvSpPr>
        <p:spPr>
          <a:xfrm>
            <a:off x="666115" y="4177030"/>
            <a:ext cx="10530205" cy="52070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lstStyle/>
          <a:p>
            <a:pPr marL="0" marR="0" algn="l" rtl="0" fontAlgn="auto">
              <a:lnSpc>
                <a:spcPct val="100000"/>
              </a:lnSpc>
              <a:spcBef>
                <a:spcPct val="0"/>
              </a:spcBef>
              <a:buClrTx/>
              <a:buSzTx/>
              <a:buFontTx/>
              <a:buNone/>
            </a:pPr>
            <a:r>
              <a:rPr kumimoji="1" lang="en-US" altLang="zh-CN" sz="2400" b="1" i="0" u="none" strike="noStrike" cap="none" spc="0" normalizeH="0" baseline="0">
                <a:latin typeface="+mn-ea"/>
                <a:ea typeface="+mn-ea"/>
                <a:cs typeface="+mn-ea"/>
                <a:sym typeface="+mn-ea"/>
              </a:rPr>
              <a:t>    </a:t>
            </a:r>
            <a:r>
              <a:rPr kumimoji="1" lang="zh-CN" sz="2800" b="1" i="0" u="none" strike="noStrike" cap="none" spc="0" normalizeH="0" baseline="0">
                <a:solidFill>
                  <a:srgbClr val="050505"/>
                </a:solidFill>
                <a:latin typeface="+mn-ea"/>
                <a:ea typeface="+mn-ea"/>
                <a:cs typeface="+mn-ea"/>
                <a:sym typeface="+mn-ea"/>
              </a:rPr>
              <a:t>马克思在这封信中所说的</a:t>
            </a:r>
            <a:r>
              <a:rPr kumimoji="1" lang="zh-CN" altLang="en-US" sz="2800" b="1">
                <a:solidFill>
                  <a:srgbClr val="050505"/>
                </a:solidFill>
                <a:latin typeface="+mn-ea"/>
                <a:ea typeface="+mn-ea"/>
                <a:cs typeface="+mn-ea"/>
                <a:sym typeface="+mn-ea"/>
              </a:rPr>
              <a:t>“我们的观</a:t>
            </a:r>
            <a:r>
              <a:rPr kumimoji="1" lang="zh-CN" altLang="en-US" sz="2800" b="1">
                <a:latin typeface="+mn-ea"/>
                <a:ea typeface="+mn-ea"/>
                <a:cs typeface="+mn-ea"/>
                <a:sym typeface="+mn-ea"/>
              </a:rPr>
              <a:t>点”是指</a:t>
            </a:r>
            <a:r>
              <a:rPr kumimoji="1" lang="zh-CN" altLang="en-US" sz="2800" b="1">
                <a:solidFill>
                  <a:srgbClr val="FF0000"/>
                </a:solidFill>
                <a:latin typeface="+mn-ea"/>
                <a:ea typeface="+mn-ea"/>
                <a:cs typeface="+mn-ea"/>
                <a:sym typeface="+mn-ea"/>
              </a:rPr>
              <a:t>辩证唯物主义观点</a:t>
            </a:r>
            <a:r>
              <a:rPr kumimoji="1" lang="zh-CN" sz="2800" b="1" i="0" u="none" strike="noStrike" cap="none" spc="0" normalizeH="0" baseline="0">
                <a:solidFill>
                  <a:srgbClr val="FF0000"/>
                </a:solidFill>
                <a:latin typeface="+mn-ea"/>
                <a:ea typeface="+mn-ea"/>
                <a:cs typeface="+mn-ea"/>
                <a:sym typeface="+mn-ea"/>
              </a:rPr>
              <a:t>。</a:t>
            </a:r>
            <a:endParaRPr kumimoji="1" lang="zh-CN" sz="2800" b="1" i="0" u="none" strike="noStrike" cap="none" spc="0" normalizeH="0" baseline="0">
              <a:solidFill>
                <a:srgbClr val="FF0000"/>
              </a:solidFill>
              <a:latin typeface="+mn-ea"/>
              <a:ea typeface="+mn-ea"/>
              <a:cs typeface="+mn-ea"/>
              <a:sym typeface="+mn-ea"/>
            </a:endParaRPr>
          </a:p>
        </p:txBody>
      </p:sp>
      <p:sp>
        <p:nvSpPr>
          <p:cNvPr id="7" name="文本框 6"/>
          <p:cNvSpPr txBox="1"/>
          <p:nvPr/>
        </p:nvSpPr>
        <p:spPr>
          <a:xfrm>
            <a:off x="770255" y="4697730"/>
            <a:ext cx="10831830" cy="953135"/>
          </a:xfrm>
          <a:prstGeom prst="rect">
            <a:avLst/>
          </a:prstGeom>
          <a:noFill/>
        </p:spPr>
        <p:txBody>
          <a:bodyPr wrap="square" rtlCol="0" anchor="t">
            <a:spAutoFit/>
          </a:bodyPr>
          <a:lstStyle/>
          <a:p>
            <a:pPr algn="l" defTabSz="913765">
              <a:buClrTx/>
              <a:buSzTx/>
              <a:buFontTx/>
            </a:pPr>
            <a:r>
              <a:rPr kumimoji="1" lang="zh-CN" altLang="en-US" sz="2800" b="1">
                <a:solidFill>
                  <a:sysClr val="windowText" lastClr="000000"/>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4</a:t>
            </a:r>
            <a:r>
              <a:rPr kumimoji="1" lang="zh-CN" altLang="en-US" sz="2800" b="1">
                <a:solidFill>
                  <a:sysClr val="windowText" lastClr="000000"/>
                </a:solidFill>
                <a:latin typeface="宋体" panose="02010600030101010101" pitchFamily="2" charset="-122"/>
                <a:ea typeface="宋体" panose="02010600030101010101" pitchFamily="2" charset="-122"/>
                <a:cs typeface="宋体" panose="02010600030101010101" pitchFamily="2" charset="-122"/>
                <a:sym typeface="宋体" panose="02010600030101010101" pitchFamily="2" charset="-122"/>
              </a:rPr>
              <a:t>、达尔文的生物进化论对于人们正确认识人类在自然界的地位有什么启示?</a:t>
            </a:r>
            <a:endParaRPr kumimoji="1" lang="zh-CN" altLang="en-US" sz="2800" b="1">
              <a:solidFill>
                <a:sysClr val="windowText" lastClr="000000"/>
              </a:solidFill>
              <a:latin typeface="宋体" panose="02010600030101010101" pitchFamily="2" charset="-122"/>
              <a:ea typeface="宋体" panose="02010600030101010101" pitchFamily="2" charset="-122"/>
              <a:cs typeface="宋体" panose="02010600030101010101" pitchFamily="2" charset="-122"/>
            </a:endParaRPr>
          </a:p>
        </p:txBody>
      </p:sp>
      <p:sp>
        <p:nvSpPr>
          <p:cNvPr id="13" name="文本框 12"/>
          <p:cNvSpPr txBox="1"/>
          <p:nvPr/>
        </p:nvSpPr>
        <p:spPr>
          <a:xfrm>
            <a:off x="1072515" y="5650865"/>
            <a:ext cx="10046970" cy="82867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lstStyle/>
          <a:p>
            <a:pPr marL="0" marR="0" algn="l" rtl="0" fontAlgn="auto">
              <a:lnSpc>
                <a:spcPct val="100000"/>
              </a:lnSpc>
              <a:spcBef>
                <a:spcPct val="0"/>
              </a:spcBef>
              <a:buClrTx/>
              <a:buSzTx/>
              <a:buFontTx/>
              <a:buNone/>
            </a:pPr>
            <a:r>
              <a:rPr kumimoji="1" lang="en-US" altLang="zh-CN" sz="2400" b="1" i="0" u="none" strike="noStrike" cap="none" spc="0" normalizeH="0" baseline="0">
                <a:latin typeface="Arial" panose="020B0604020202020204" pitchFamily="34" charset="0"/>
                <a:ea typeface="Arial" panose="020B0604020202020204" pitchFamily="34" charset="0"/>
                <a:cs typeface="Arial" panose="020B0604020202020204" pitchFamily="34" charset="0"/>
                <a:sym typeface="Arial" panose="020B0604020202020204" pitchFamily="34" charset="0"/>
              </a:rPr>
              <a:t>    </a:t>
            </a:r>
            <a:r>
              <a:rPr kumimoji="1" lang="zh-CN" sz="2800" b="1" i="0" u="none" strike="noStrike" cap="none" spc="0" normalizeH="0" baseline="0">
                <a:solidFill>
                  <a:srgbClr val="FF0000"/>
                </a:solidFill>
                <a:latin typeface="+mn-ea"/>
                <a:cs typeface="+mn-ea"/>
                <a:sym typeface="宋体" panose="02010600030101010101" pitchFamily="2" charset="-122"/>
              </a:rPr>
              <a:t>人类与其他生物有着共同的祖先。人类是大自然的一员，而不是凌驾于其他物种之上的</a:t>
            </a:r>
            <a:r>
              <a:rPr kumimoji="1" lang="zh-CN" sz="2800" b="1" i="0" u="none" strike="noStrike" cap="none" spc="0" normalizeH="0" baseline="0">
                <a:solidFill>
                  <a:srgbClr val="FF0000"/>
                </a:solidFill>
                <a:latin typeface="+mn-ea"/>
                <a:cs typeface="+mn-ea"/>
                <a:sym typeface="Arial" panose="020B0604020202020204" pitchFamily="34" charset="0"/>
              </a:rPr>
              <a:t>“</a:t>
            </a:r>
            <a:r>
              <a:rPr kumimoji="1" lang="zh-CN" sz="2800" b="1" i="0" u="none" strike="noStrike" cap="none" spc="0" normalizeH="0" baseline="0">
                <a:solidFill>
                  <a:srgbClr val="FF0000"/>
                </a:solidFill>
                <a:latin typeface="+mn-ea"/>
                <a:cs typeface="+mn-ea"/>
                <a:sym typeface="宋体" panose="02010600030101010101" pitchFamily="2" charset="-122"/>
              </a:rPr>
              <a:t>主宰</a:t>
            </a:r>
            <a:r>
              <a:rPr kumimoji="1" lang="zh-CN" sz="2800" b="1" i="0" u="none" strike="noStrike" cap="none" spc="0" normalizeH="0" baseline="0">
                <a:solidFill>
                  <a:srgbClr val="FF0000"/>
                </a:solidFill>
                <a:latin typeface="+mn-ea"/>
                <a:cs typeface="+mn-ea"/>
                <a:sym typeface="Arial" panose="020B0604020202020204" pitchFamily="34" charset="0"/>
              </a:rPr>
              <a:t>”</a:t>
            </a:r>
            <a:r>
              <a:rPr kumimoji="1" lang="zh-CN" sz="2800" b="1" i="0" u="none" strike="noStrike" cap="none" spc="0" normalizeH="0" baseline="0">
                <a:solidFill>
                  <a:srgbClr val="FF0000"/>
                </a:solidFill>
                <a:latin typeface="+mn-ea"/>
                <a:cs typeface="+mn-ea"/>
                <a:sym typeface="宋体" panose="02010600030101010101" pitchFamily="2" charset="-122"/>
              </a:rPr>
              <a:t>。</a:t>
            </a:r>
            <a:endParaRPr kumimoji="1" lang="zh-CN" sz="2800" b="1" i="0" u="none" strike="noStrike" cap="none" spc="0" normalizeH="0" baseline="0">
              <a:solidFill>
                <a:srgbClr val="FF0000"/>
              </a:solidFill>
              <a:latin typeface="+mn-ea"/>
              <a:cs typeface="+mn-ea"/>
              <a:sym typeface="宋体" panose="02010600030101010101" pitchFamily="2"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to="" calcmode="lin" valueType="num">
                                      <p:cBhvr>
                                        <p:cTn id="7" dur="1" fill="hold"/>
                                        <p:tgtEl>
                                          <p:spTgt spid="11"/>
                                        </p:tgtEl>
                                      </p:cBhvr>
                                    </p:anim>
                                  </p:childTnLst>
                                </p:cTn>
                              </p:par>
                            </p:childTnLst>
                          </p:cTn>
                        </p:par>
                      </p:childTnLst>
                    </p:cTn>
                  </p:par>
                  <p:par>
                    <p:cTn id="8" fill="hold">
                      <p:stCondLst>
                        <p:cond delay="indefinite"/>
                      </p:stCondLst>
                      <p:childTnLst>
                        <p:par>
                          <p:cTn id="9" fill="hold">
                            <p:stCondLst>
                              <p:cond delay="0"/>
                            </p:stCondLst>
                            <p:childTnLst>
                              <p:par>
                                <p:cTn id="10" presetID="24"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 to="" calcmode="lin" valueType="num">
                                      <p:cBhvr>
                                        <p:cTn id="12" dur="1" fill="hold"/>
                                        <p:tgtEl>
                                          <p:spTgt spid="12"/>
                                        </p:tgtEl>
                                      </p:cBhvr>
                                    </p:anim>
                                  </p:childTnLst>
                                </p:cTn>
                              </p:par>
                            </p:childTnLst>
                          </p:cTn>
                        </p:par>
                      </p:childTnLst>
                    </p:cTn>
                  </p:par>
                  <p:par>
                    <p:cTn id="13" fill="hold">
                      <p:stCondLst>
                        <p:cond delay="indefinite"/>
                      </p:stCondLst>
                      <p:childTnLst>
                        <p:par>
                          <p:cTn id="14" fill="hold">
                            <p:stCondLst>
                              <p:cond delay="0"/>
                            </p:stCondLst>
                            <p:childTnLst>
                              <p:par>
                                <p:cTn id="15" presetID="24"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 to="" calcmode="lin" valueType="num">
                                      <p:cBhvr>
                                        <p:cTn id="17" dur="1" fill="hold"/>
                                        <p:tgtEl>
                                          <p:spTgt spid="13"/>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u=1148141578,2201764072&amp;fm=26&amp;gp=0"/>
          <p:cNvPicPr>
            <a:picLocks noChangeAspect="1"/>
          </p:cNvPicPr>
          <p:nvPr/>
        </p:nvPicPr>
        <p:blipFill>
          <a:blip r:embed="rId1"/>
          <a:stretch>
            <a:fillRect/>
          </a:stretch>
        </p:blipFill>
        <p:spPr>
          <a:xfrm>
            <a:off x="633095" y="536575"/>
            <a:ext cx="6272530" cy="5480685"/>
          </a:xfrm>
          <a:prstGeom prst="rect">
            <a:avLst/>
          </a:prstGeom>
        </p:spPr>
      </p:pic>
      <p:pic>
        <p:nvPicPr>
          <p:cNvPr id="6" name="图片 5" descr="u=1632110536,2036839108&amp;fm=15&amp;gp=0"/>
          <p:cNvPicPr>
            <a:picLocks noChangeAspect="1"/>
          </p:cNvPicPr>
          <p:nvPr/>
        </p:nvPicPr>
        <p:blipFill>
          <a:blip r:embed="rId2"/>
          <a:stretch>
            <a:fillRect/>
          </a:stretch>
        </p:blipFill>
        <p:spPr>
          <a:xfrm>
            <a:off x="6209030" y="464185"/>
            <a:ext cx="5631180" cy="5552440"/>
          </a:xfrm>
          <a:prstGeom prst="rect">
            <a:avLst/>
          </a:prstGeom>
        </p:spPr>
      </p:pic>
    </p:spTree>
    <p:custDataLst>
      <p:tags r:id="rId3"/>
    </p:custData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99390" y="602615"/>
            <a:ext cx="5581015" cy="583565"/>
          </a:xfrm>
          <a:prstGeom prst="rect">
            <a:avLst/>
          </a:prstGeom>
          <a:noFill/>
        </p:spPr>
        <p:txBody>
          <a:bodyPr wrap="square" rtlCol="0">
            <a:spAutoFit/>
          </a:bodyPr>
          <a:lstStyle/>
          <a:p>
            <a:r>
              <a:rPr lang="zh-CN" sz="3200" b="1">
                <a:latin typeface="+mn-ea"/>
                <a:ea typeface="+mn-ea"/>
              </a:rPr>
              <a:t>④</a:t>
            </a:r>
            <a:r>
              <a:rPr sz="3200" b="1">
                <a:latin typeface="+mn-ea"/>
                <a:ea typeface="+mn-ea"/>
              </a:rPr>
              <a:t>局限性</a:t>
            </a:r>
            <a:r>
              <a:rPr lang="zh-CN" sz="3200" b="1">
                <a:latin typeface="+mn-ea"/>
                <a:ea typeface="+mn-ea"/>
              </a:rPr>
              <a:t>：</a:t>
            </a:r>
            <a:endParaRPr lang="zh-CN" sz="3200" b="1">
              <a:latin typeface="+mn-ea"/>
              <a:ea typeface="+mn-ea"/>
            </a:endParaRPr>
          </a:p>
        </p:txBody>
      </p:sp>
      <p:sp>
        <p:nvSpPr>
          <p:cNvPr id="4" name="文本框 3"/>
          <p:cNvSpPr txBox="1"/>
          <p:nvPr/>
        </p:nvSpPr>
        <p:spPr>
          <a:xfrm>
            <a:off x="1237615" y="1329055"/>
            <a:ext cx="8972550" cy="1076325"/>
          </a:xfrm>
          <a:prstGeom prst="rect">
            <a:avLst/>
          </a:prstGeom>
          <a:noFill/>
        </p:spPr>
        <p:txBody>
          <a:bodyPr wrap="square" rtlCol="0" anchor="t">
            <a:spAutoFit/>
          </a:bodyPr>
          <a:lstStyle/>
          <a:p>
            <a:pPr>
              <a:lnSpc>
                <a:spcPct val="100000"/>
              </a:lnSpc>
            </a:pPr>
            <a:r>
              <a:rPr lang="zh-CN" altLang="en-US" sz="3200" b="1" smtClean="0">
                <a:solidFill>
                  <a:srgbClr val="000000"/>
                </a:solidFill>
                <a:latin typeface="+mn-ea"/>
                <a:ea typeface="+mn-ea"/>
                <a:sym typeface="+mn-ea"/>
              </a:rPr>
              <a:t>（</a:t>
            </a:r>
            <a:r>
              <a:rPr lang="en-US" altLang="zh-CN" sz="3200" b="1" smtClean="0">
                <a:solidFill>
                  <a:srgbClr val="000000"/>
                </a:solidFill>
                <a:latin typeface="+mn-ea"/>
                <a:ea typeface="+mn-ea"/>
                <a:sym typeface="+mn-ea"/>
              </a:rPr>
              <a:t>1</a:t>
            </a:r>
            <a:r>
              <a:rPr lang="zh-CN" altLang="en-US" sz="3200" b="1" smtClean="0">
                <a:solidFill>
                  <a:srgbClr val="000000"/>
                </a:solidFill>
                <a:latin typeface="+mn-ea"/>
                <a:ea typeface="+mn-ea"/>
                <a:sym typeface="+mn-ea"/>
              </a:rPr>
              <a:t>）</a:t>
            </a:r>
            <a:r>
              <a:rPr lang="zh-CN" altLang="en-US" sz="3200" b="1">
                <a:latin typeface="+mn-ea"/>
                <a:ea typeface="+mn-ea"/>
                <a:sym typeface="+mn-ea"/>
              </a:rPr>
              <a:t>对于遗传和变异的认识还局限于</a:t>
            </a:r>
            <a:r>
              <a:rPr lang="zh-CN" altLang="en-US" sz="3200" b="1">
                <a:solidFill>
                  <a:srgbClr val="FF0000"/>
                </a:solidFill>
                <a:latin typeface="+mn-ea"/>
                <a:ea typeface="+mn-ea"/>
                <a:sym typeface="+mn-ea"/>
              </a:rPr>
              <a:t>性状水平。</a:t>
            </a:r>
            <a:endParaRPr lang="zh-CN" altLang="en-US" sz="3200" b="1">
              <a:latin typeface="+mn-ea"/>
              <a:ea typeface="+mn-ea"/>
            </a:endParaRPr>
          </a:p>
          <a:p>
            <a:pPr>
              <a:lnSpc>
                <a:spcPct val="100000"/>
              </a:lnSpc>
            </a:pPr>
            <a:r>
              <a:rPr lang="zh-CN" altLang="en-US" sz="3200" b="1" smtClean="0">
                <a:solidFill>
                  <a:srgbClr val="000000"/>
                </a:solidFill>
                <a:latin typeface="+mn-ea"/>
                <a:ea typeface="+mn-ea"/>
                <a:sym typeface="+mn-ea"/>
              </a:rPr>
              <a:t>（</a:t>
            </a:r>
            <a:r>
              <a:rPr lang="en-US" altLang="zh-CN" sz="3200" b="1" smtClean="0">
                <a:solidFill>
                  <a:srgbClr val="000000"/>
                </a:solidFill>
                <a:latin typeface="+mn-ea"/>
                <a:ea typeface="+mn-ea"/>
                <a:sym typeface="+mn-ea"/>
              </a:rPr>
              <a:t>2</a:t>
            </a:r>
            <a:r>
              <a:rPr lang="zh-CN" altLang="en-US" sz="3200" b="1" smtClean="0">
                <a:solidFill>
                  <a:srgbClr val="000000"/>
                </a:solidFill>
                <a:latin typeface="+mn-ea"/>
                <a:ea typeface="+mn-ea"/>
                <a:sym typeface="+mn-ea"/>
              </a:rPr>
              <a:t>）</a:t>
            </a:r>
            <a:r>
              <a:rPr lang="zh-CN" altLang="en-US" sz="3200" b="1">
                <a:latin typeface="+mn-ea"/>
                <a:ea typeface="+mn-ea"/>
                <a:sym typeface="+mn-ea"/>
              </a:rPr>
              <a:t>不能科学地解释</a:t>
            </a:r>
            <a:r>
              <a:rPr lang="zh-CN" altLang="en-US" sz="3200" b="1">
                <a:solidFill>
                  <a:srgbClr val="FF0000"/>
                </a:solidFill>
                <a:latin typeface="+mn-ea"/>
                <a:ea typeface="+mn-ea"/>
                <a:sym typeface="+mn-ea"/>
              </a:rPr>
              <a:t>遗传和变异的本质。</a:t>
            </a:r>
            <a:endParaRPr lang="zh-CN" altLang="en-US" sz="3200" b="1">
              <a:latin typeface="+mn-ea"/>
              <a:ea typeface="+mn-ea"/>
              <a:sym typeface="+mn-ea"/>
            </a:endParaRPr>
          </a:p>
        </p:txBody>
      </p:sp>
      <p:sp>
        <p:nvSpPr>
          <p:cNvPr id="5" name="文本框 4"/>
          <p:cNvSpPr txBox="1"/>
          <p:nvPr/>
        </p:nvSpPr>
        <p:spPr>
          <a:xfrm>
            <a:off x="199390" y="2520315"/>
            <a:ext cx="7019290" cy="583565"/>
          </a:xfrm>
          <a:prstGeom prst="rect">
            <a:avLst/>
          </a:prstGeom>
          <a:noFill/>
        </p:spPr>
        <p:txBody>
          <a:bodyPr wrap="square" rtlCol="0">
            <a:spAutoFit/>
          </a:bodyPr>
          <a:lstStyle/>
          <a:p>
            <a:r>
              <a:rPr lang="zh-CN" sz="3200" b="1">
                <a:latin typeface="+mn-ea"/>
                <a:ea typeface="+mn-ea"/>
              </a:rPr>
              <a:t>⑤</a:t>
            </a:r>
            <a:r>
              <a:rPr sz="3200" b="1">
                <a:latin typeface="+mn-ea"/>
                <a:ea typeface="+mn-ea"/>
              </a:rPr>
              <a:t>发展</a:t>
            </a:r>
            <a:r>
              <a:rPr lang="zh-CN" sz="3200" b="1">
                <a:latin typeface="+mn-ea"/>
                <a:ea typeface="+mn-ea"/>
              </a:rPr>
              <a:t>：</a:t>
            </a:r>
            <a:endParaRPr lang="zh-CN" sz="3200" b="1">
              <a:latin typeface="+mn-ea"/>
              <a:ea typeface="+mn-ea"/>
            </a:endParaRPr>
          </a:p>
        </p:txBody>
      </p:sp>
      <p:sp>
        <p:nvSpPr>
          <p:cNvPr id="8" name="文本框 7"/>
          <p:cNvSpPr txBox="1"/>
          <p:nvPr/>
        </p:nvSpPr>
        <p:spPr>
          <a:xfrm>
            <a:off x="1242695" y="3244850"/>
            <a:ext cx="8967470" cy="583565"/>
          </a:xfrm>
          <a:prstGeom prst="rect">
            <a:avLst/>
          </a:prstGeom>
          <a:noFill/>
        </p:spPr>
        <p:txBody>
          <a:bodyPr wrap="square" rtlCol="0">
            <a:spAutoFit/>
          </a:bodyPr>
          <a:lstStyle/>
          <a:p>
            <a:pPr algn="l" eaLnBrk="1" hangingPunct="1">
              <a:spcBef>
                <a:spcPct val="0"/>
              </a:spcBef>
              <a:buFontTx/>
              <a:buNone/>
            </a:pPr>
            <a:r>
              <a:rPr kumimoji="1" lang="zh-CN" altLang="en-US" sz="3200" b="1">
                <a:solidFill>
                  <a:schemeClr val="tx1"/>
                </a:solidFill>
                <a:latin typeface="Calibri" panose="020F0502020204030204"/>
                <a:ea typeface="+mn-ea"/>
                <a:sym typeface="+mn-ea"/>
              </a:rPr>
              <a:t>（</a:t>
            </a:r>
            <a:r>
              <a:rPr kumimoji="1" lang="en-US" altLang="zh-CN" sz="3200" b="1">
                <a:solidFill>
                  <a:schemeClr val="tx1"/>
                </a:solidFill>
                <a:latin typeface="Calibri" panose="020F0502020204030204"/>
                <a:ea typeface="+mn-ea"/>
                <a:sym typeface="+mn-ea"/>
              </a:rPr>
              <a:t>1</a:t>
            </a:r>
            <a:r>
              <a:rPr kumimoji="1" lang="zh-CN" altLang="en-US" sz="3200" b="1">
                <a:solidFill>
                  <a:schemeClr val="tx1"/>
                </a:solidFill>
                <a:latin typeface="Calibri" panose="020F0502020204030204"/>
                <a:ea typeface="+mn-ea"/>
                <a:sym typeface="+mn-ea"/>
              </a:rPr>
              <a:t>）</a:t>
            </a:r>
            <a:r>
              <a:rPr kumimoji="1" lang="zh-CN" altLang="en-US" sz="3200" b="1">
                <a:solidFill>
                  <a:schemeClr val="tx1"/>
                </a:solidFill>
                <a:latin typeface="+mn-ea"/>
                <a:ea typeface="+mn-ea"/>
                <a:sym typeface="+mn-ea"/>
              </a:rPr>
              <a:t>从性状水平深入到基因（分子）水平；</a:t>
            </a:r>
            <a:endParaRPr kumimoji="1" lang="zh-CN" altLang="en-US" sz="3200" b="1">
              <a:latin typeface="+mn-ea"/>
              <a:ea typeface="+mn-ea"/>
              <a:sym typeface="+mn-ea"/>
            </a:endParaRPr>
          </a:p>
        </p:txBody>
      </p:sp>
      <p:sp>
        <p:nvSpPr>
          <p:cNvPr id="9" name="文本框 8"/>
          <p:cNvSpPr txBox="1"/>
          <p:nvPr/>
        </p:nvSpPr>
        <p:spPr>
          <a:xfrm>
            <a:off x="1242695" y="5247005"/>
            <a:ext cx="9731375" cy="583565"/>
          </a:xfrm>
          <a:prstGeom prst="rect">
            <a:avLst/>
          </a:prstGeom>
          <a:noFill/>
        </p:spPr>
        <p:txBody>
          <a:bodyPr wrap="square" rtlCol="0">
            <a:spAutoFit/>
          </a:bodyPr>
          <a:lstStyle/>
          <a:p>
            <a:pPr algn="l" eaLnBrk="1" hangingPunct="1">
              <a:spcBef>
                <a:spcPct val="0"/>
              </a:spcBef>
              <a:buFontTx/>
              <a:buNone/>
            </a:pPr>
            <a:r>
              <a:rPr kumimoji="1" lang="zh-CN" altLang="en-US" sz="3200" b="1">
                <a:latin typeface="+mn-ea"/>
                <a:ea typeface="+mn-ea"/>
                <a:sym typeface="+mn-ea"/>
              </a:rPr>
              <a:t>形成了</a:t>
            </a:r>
            <a:r>
              <a:rPr kumimoji="1" lang="zh-CN" altLang="en-US" sz="3200" b="1">
                <a:solidFill>
                  <a:srgbClr val="FF0000"/>
                </a:solidFill>
                <a:latin typeface="+mn-ea"/>
                <a:ea typeface="+mn-ea"/>
                <a:sym typeface="+mn-ea"/>
              </a:rPr>
              <a:t>以自然选择学说为核心</a:t>
            </a:r>
            <a:r>
              <a:rPr kumimoji="1" lang="zh-CN" altLang="en-US" sz="3200" b="1">
                <a:latin typeface="+mn-ea"/>
                <a:ea typeface="+mn-ea"/>
                <a:sym typeface="+mn-ea"/>
              </a:rPr>
              <a:t>的现代生物进化理论。</a:t>
            </a:r>
            <a:endParaRPr kumimoji="1" lang="zh-CN" altLang="en-US" sz="3200" b="1">
              <a:latin typeface="+mn-ea"/>
              <a:ea typeface="+mn-ea"/>
              <a:sym typeface="+mn-ea"/>
            </a:endParaRPr>
          </a:p>
        </p:txBody>
      </p:sp>
      <p:sp>
        <p:nvSpPr>
          <p:cNvPr id="6" name="文本框 5"/>
          <p:cNvSpPr txBox="1"/>
          <p:nvPr/>
        </p:nvSpPr>
        <p:spPr>
          <a:xfrm>
            <a:off x="1242695" y="3828415"/>
            <a:ext cx="6484620" cy="583565"/>
          </a:xfrm>
          <a:prstGeom prst="rect">
            <a:avLst/>
          </a:prstGeom>
          <a:noFill/>
        </p:spPr>
        <p:txBody>
          <a:bodyPr wrap="none" rtlCol="0" anchor="t">
            <a:spAutoFit/>
          </a:bodyPr>
          <a:lstStyle/>
          <a:p>
            <a:r>
              <a:rPr lang="zh-CN" altLang="en-US" sz="3200" b="1">
                <a:latin typeface="Calibri" panose="020F0502020204030204"/>
                <a:sym typeface="+mn-ea"/>
              </a:rPr>
              <a:t>（</a:t>
            </a:r>
            <a:r>
              <a:rPr lang="en-US" altLang="zh-CN" sz="3200" b="1">
                <a:latin typeface="Calibri" panose="020F0502020204030204"/>
                <a:sym typeface="+mn-ea"/>
              </a:rPr>
              <a:t>2</a:t>
            </a:r>
            <a:r>
              <a:rPr lang="zh-CN" altLang="en-US" sz="3200" b="1">
                <a:latin typeface="Calibri" panose="020F0502020204030204"/>
                <a:sym typeface="+mn-ea"/>
              </a:rPr>
              <a:t>）</a:t>
            </a:r>
            <a:r>
              <a:rPr lang="zh-CN" altLang="en-US" sz="3200" b="1">
                <a:latin typeface="+mn-ea"/>
                <a:sym typeface="+mn-ea"/>
              </a:rPr>
              <a:t>认识到了遗传和变异的本质；</a:t>
            </a:r>
            <a:endParaRPr lang="zh-CN" altLang="en-US"/>
          </a:p>
        </p:txBody>
      </p:sp>
      <p:sp>
        <p:nvSpPr>
          <p:cNvPr id="7" name="文本框 6"/>
          <p:cNvSpPr txBox="1"/>
          <p:nvPr/>
        </p:nvSpPr>
        <p:spPr>
          <a:xfrm>
            <a:off x="1242695" y="4411980"/>
            <a:ext cx="8923020" cy="583565"/>
          </a:xfrm>
          <a:prstGeom prst="rect">
            <a:avLst/>
          </a:prstGeom>
          <a:noFill/>
        </p:spPr>
        <p:txBody>
          <a:bodyPr wrap="none" rtlCol="0" anchor="t">
            <a:spAutoFit/>
          </a:bodyPr>
          <a:lstStyle/>
          <a:p>
            <a:r>
              <a:rPr lang="zh-CN" altLang="en-US" sz="3200" b="1">
                <a:latin typeface="Calibri" panose="020F0502020204030204"/>
                <a:sym typeface="+mn-ea"/>
              </a:rPr>
              <a:t>（</a:t>
            </a:r>
            <a:r>
              <a:rPr lang="en-US" altLang="zh-CN" sz="3200" b="1">
                <a:latin typeface="Calibri" panose="020F0502020204030204"/>
                <a:sym typeface="+mn-ea"/>
              </a:rPr>
              <a:t>3</a:t>
            </a:r>
            <a:r>
              <a:rPr lang="zh-CN" altLang="en-US" sz="3200" b="1">
                <a:latin typeface="Calibri" panose="020F0502020204030204"/>
                <a:sym typeface="+mn-ea"/>
              </a:rPr>
              <a:t>）</a:t>
            </a:r>
            <a:r>
              <a:rPr lang="zh-CN" altLang="en-US" sz="3200" b="1">
                <a:latin typeface="+mn-ea"/>
                <a:sym typeface="+mn-ea"/>
              </a:rPr>
              <a:t>以生物个体为单位发展到以种群为基本单位</a:t>
            </a:r>
            <a:endParaRPr lang="zh-CN" altLang="en-US" sz="3200" b="1">
              <a:latin typeface="+mn-ea"/>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24"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to="" calcmode="lin" valueType="num">
                                      <p:cBhvr>
                                        <p:cTn id="13" dur="1" fill="hold"/>
                                        <p:tgtEl>
                                          <p:spTgt spid="5"/>
                                        </p:tgtEl>
                                      </p:cBhvr>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fill="hold"/>
                                        <p:tgtEl>
                                          <p:spTgt spid="8"/>
                                        </p:tgtEl>
                                        <p:attrNameLst>
                                          <p:attrName>ppt_x</p:attrName>
                                        </p:attrNameLst>
                                      </p:cBhvr>
                                      <p:tavLst>
                                        <p:tav tm="0">
                                          <p:val>
                                            <p:strVal val="#ppt_x"/>
                                          </p:val>
                                        </p:tav>
                                        <p:tav tm="100000">
                                          <p:val>
                                            <p:strVal val="#ppt_x"/>
                                          </p:val>
                                        </p:tav>
                                      </p:tavLst>
                                    </p:anim>
                                    <p:anim calcmode="lin" valueType="num">
                                      <p:cBhvr additive="base">
                                        <p:cTn id="19"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blinds(horizontal)">
                                      <p:cBhvr>
                                        <p:cTn id="24" dur="5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barn(inVertical)">
                                      <p:cBhvr>
                                        <p:cTn id="29" dur="5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9"/>
                                        </p:tgtEl>
                                        <p:attrNameLst>
                                          <p:attrName>style.visibility</p:attrName>
                                        </p:attrNameLst>
                                      </p:cBhvr>
                                      <p:to>
                                        <p:strVal val="visible"/>
                                      </p:to>
                                    </p:set>
                                    <p:anim calcmode="lin" valueType="num">
                                      <p:cBhvr additive="base">
                                        <p:cTn id="34" dur="500" fill="hold"/>
                                        <p:tgtEl>
                                          <p:spTgt spid="9"/>
                                        </p:tgtEl>
                                        <p:attrNameLst>
                                          <p:attrName>ppt_x</p:attrName>
                                        </p:attrNameLst>
                                      </p:cBhvr>
                                      <p:tavLst>
                                        <p:tav tm="0">
                                          <p:val>
                                            <p:strVal val="#ppt_x"/>
                                          </p:val>
                                        </p:tav>
                                        <p:tav tm="100000">
                                          <p:val>
                                            <p:strVal val="#ppt_x"/>
                                          </p:val>
                                        </p:tav>
                                      </p:tavLst>
                                    </p:anim>
                                    <p:anim calcmode="lin" valueType="num">
                                      <p:cBhvr additive="base">
                                        <p:cTn id="35"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9" grpId="0"/>
      <p:bldP spid="6" grpId="0"/>
      <p:bldP spid="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B962C8B-B14F-4D97-AF65-F5344CB8AC3E}" type="datetime1">
              <a:rPr kumimoji="0" lang="zh-CN" altLang="en-US" sz="1200" b="0" i="0" u="none" strike="noStrike" kern="1200" cap="none" spc="0" normalizeH="0" baseline="0" noProof="0">
                <a:ln>
                  <a:noFill/>
                </a:ln>
                <a:solidFill>
                  <a:schemeClr val="tx1">
                    <a:tint val="75000"/>
                  </a:schemeClr>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Calibri" panose="020F0502020204030204"/>
              <a:ea typeface="宋体" panose="02010600030101010101" pitchFamily="2" charset="-122"/>
              <a:cs typeface="+mn-cs"/>
            </a:endParaRPr>
          </a:p>
        </p:txBody>
      </p:sp>
      <p:sp>
        <p:nvSpPr>
          <p:cNvPr id="73748" name="文本框 22547"/>
          <p:cNvSpPr txBox="1">
            <a:spLocks noChangeArrowheads="1"/>
          </p:cNvSpPr>
          <p:nvPr/>
        </p:nvSpPr>
        <p:spPr bwMode="auto">
          <a:xfrm>
            <a:off x="589915" y="80010"/>
            <a:ext cx="5198110" cy="832485"/>
          </a:xfrm>
          <a:prstGeom prst="rect">
            <a:avLst/>
          </a:prstGeom>
          <a:noFill/>
          <a:ln w="9525">
            <a:noFill/>
            <a:miter lim="800000"/>
          </a:ln>
        </p:spPr>
        <p:txBody>
          <a:bodyPr wrap="square" lIns="217728" tIns="108864" rIns="217728" bIns="108864">
            <a:spAutoFit/>
          </a:bodyPr>
          <a:lstStyle/>
          <a:p>
            <a:pPr algn="l">
              <a:buFont typeface="Arial" panose="020B0604020202020204" pitchFamily="34" charset="0"/>
              <a:buNone/>
            </a:pPr>
            <a:r>
              <a:rPr lang="zh-CN" sz="4000" b="1" i="1" smtClean="0">
                <a:solidFill>
                  <a:srgbClr val="FF0000"/>
                </a:solidFill>
                <a:latin typeface="+mn-ea"/>
                <a:ea typeface="+mn-ea"/>
              </a:rPr>
              <a:t>拓展应用</a:t>
            </a:r>
            <a:r>
              <a:rPr lang="en-US" altLang="zh-CN" sz="4000" b="1" i="1" smtClean="0">
                <a:solidFill>
                  <a:srgbClr val="FF0000"/>
                </a:solidFill>
                <a:latin typeface="+mn-ea"/>
                <a:ea typeface="+mn-ea"/>
              </a:rPr>
              <a:t>P109</a:t>
            </a:r>
            <a:endParaRPr lang="en-US" altLang="zh-CN" sz="4000" b="1" i="1" smtClean="0">
              <a:solidFill>
                <a:srgbClr val="FF0000"/>
              </a:solidFill>
              <a:latin typeface="+mn-ea"/>
              <a:ea typeface="+mn-ea"/>
            </a:endParaRPr>
          </a:p>
        </p:txBody>
      </p:sp>
      <p:sp>
        <p:nvSpPr>
          <p:cNvPr id="15362" name="Text Box 3"/>
          <p:cNvSpPr txBox="1">
            <a:spLocks noChangeArrowheads="1"/>
          </p:cNvSpPr>
          <p:nvPr/>
        </p:nvSpPr>
        <p:spPr bwMode="auto">
          <a:xfrm>
            <a:off x="589915" y="779780"/>
            <a:ext cx="11274425" cy="5851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en-US" altLang="zh-CN" sz="2400" b="1" smtClean="0">
                <a:solidFill>
                  <a:schemeClr val="tx1"/>
                </a:solidFill>
                <a:latin typeface="+mn-ea"/>
                <a:ea typeface="+mn-ea"/>
                <a:cs typeface="+mn-ea"/>
              </a:rPr>
              <a:t>1、</a:t>
            </a:r>
            <a:r>
              <a:rPr lang="zh-CN" sz="2400" b="1" smtClean="0">
                <a:solidFill>
                  <a:schemeClr val="tx1"/>
                </a:solidFill>
                <a:latin typeface="+mn-ea"/>
                <a:ea typeface="+mn-ea"/>
                <a:cs typeface="+mn-ea"/>
              </a:rPr>
              <a:t>工蜂虽然不能繁殖后代，但它们适于采集花粉的性状在进化上仍是有意义的。因为决定这些性状（有利变异）的基因存在于蜂王和雄蜂的基因组中，可以遗传给后代。也正是由于工蜂有这些性状，才能使蜂王获得充足的食物来繁殖后代</a:t>
            </a:r>
            <a:r>
              <a:rPr lang="zh-CN" altLang="en-US" sz="2400" b="1" smtClean="0">
                <a:solidFill>
                  <a:schemeClr val="tx1"/>
                </a:solidFill>
                <a:latin typeface="+mn-ea"/>
                <a:ea typeface="+mn-ea"/>
                <a:cs typeface="+mn-ea"/>
              </a:rPr>
              <a:t>。</a:t>
            </a:r>
            <a:endParaRPr lang="zh-CN" altLang="en-US" sz="2400" b="1" smtClean="0">
              <a:solidFill>
                <a:schemeClr val="tx1"/>
              </a:solidFill>
              <a:latin typeface="+mn-ea"/>
              <a:ea typeface="+mn-ea"/>
              <a:cs typeface="+mn-ea"/>
            </a:endParaRPr>
          </a:p>
          <a:p>
            <a:pPr algn="just" eaLnBrk="1" hangingPunct="1">
              <a:lnSpc>
                <a:spcPct val="120000"/>
              </a:lnSpc>
            </a:pPr>
            <a:r>
              <a:rPr lang="en-US" altLang="zh-CN" sz="2400" b="1" smtClean="0">
                <a:solidFill>
                  <a:schemeClr val="tx1"/>
                </a:solidFill>
                <a:latin typeface="+mn-ea"/>
                <a:ea typeface="+mn-ea"/>
                <a:cs typeface="+mn-ea"/>
              </a:rPr>
              <a:t>2</a:t>
            </a:r>
            <a:r>
              <a:rPr lang="zh-CN" altLang="en-US" sz="2400" b="1" smtClean="0">
                <a:solidFill>
                  <a:schemeClr val="tx1"/>
                </a:solidFill>
                <a:latin typeface="+mn-ea"/>
                <a:ea typeface="+mn-ea"/>
                <a:cs typeface="+mn-ea"/>
              </a:rPr>
              <a:t>、</a:t>
            </a:r>
            <a:r>
              <a:rPr lang="zh-CN" sz="2400" b="1" smtClean="0">
                <a:solidFill>
                  <a:schemeClr val="tx1"/>
                </a:solidFill>
                <a:latin typeface="+mn-ea"/>
                <a:ea typeface="+mn-ea"/>
                <a:cs typeface="+mn-ea"/>
              </a:rPr>
              <a:t>在自然界，物种绝灭的速率本来是很缓慢的，人类活动大大加快了物种绝灭的速率。现在许多濒危物种之所以濒危，在很大程度上是人为因素造成的。因此，一般来说，人类对濒危物种的保护，是在弥补自己对大自然的过失，不能说是干扰了自然界正常的自然选择。从另一个角度看，自然选择所淘汰的物种并不是毫无价值，因此，不能完全从自然选择的角度来判断现有物种的存留意义</a:t>
            </a:r>
            <a:r>
              <a:rPr lang="zh-CN" altLang="en-US" sz="2400" b="1" smtClean="0">
                <a:solidFill>
                  <a:schemeClr val="tx1"/>
                </a:solidFill>
                <a:latin typeface="+mn-ea"/>
                <a:ea typeface="+mn-ea"/>
                <a:cs typeface="+mn-ea"/>
              </a:rPr>
              <a:t>。</a:t>
            </a:r>
            <a:endParaRPr lang="zh-CN" altLang="en-US" sz="2400" b="1" smtClean="0">
              <a:solidFill>
                <a:schemeClr val="tx1"/>
              </a:solidFill>
              <a:latin typeface="+mn-ea"/>
              <a:ea typeface="+mn-ea"/>
              <a:cs typeface="+mn-ea"/>
            </a:endParaRPr>
          </a:p>
          <a:p>
            <a:pPr algn="just" eaLnBrk="1" hangingPunct="1">
              <a:lnSpc>
                <a:spcPct val="120000"/>
              </a:lnSpc>
            </a:pPr>
            <a:r>
              <a:rPr lang="en-US" altLang="zh-CN" sz="2400" b="1" smtClean="0">
                <a:solidFill>
                  <a:schemeClr val="tx1"/>
                </a:solidFill>
                <a:latin typeface="+mn-ea"/>
                <a:ea typeface="+mn-ea"/>
                <a:cs typeface="+mn-ea"/>
                <a:sym typeface="+mn-ea"/>
              </a:rPr>
              <a:t>3</a:t>
            </a:r>
            <a:r>
              <a:rPr lang="zh-CN" altLang="en-US" sz="2400" b="1" smtClean="0">
                <a:solidFill>
                  <a:schemeClr val="tx1"/>
                </a:solidFill>
                <a:latin typeface="+mn-ea"/>
                <a:ea typeface="+mn-ea"/>
                <a:cs typeface="+mn-ea"/>
                <a:sym typeface="+mn-ea"/>
              </a:rPr>
              <a:t>、人工环境与自然环境不可能完全隔绝，人也不可能离开自然界而生存，因此，人类的进化不可能完全摆脱自然界的影响。但是，人类毕竟早已远离风餐露宿、</a:t>
            </a:r>
            <a:r>
              <a:rPr lang="en-US" altLang="zh-CN" sz="2400" b="1" smtClean="0">
                <a:solidFill>
                  <a:schemeClr val="tx1"/>
                </a:solidFill>
                <a:latin typeface="+mn-ea"/>
                <a:ea typeface="+mn-ea"/>
                <a:cs typeface="+mn-ea"/>
                <a:sym typeface="+mn-ea"/>
              </a:rPr>
              <a:t>“</a:t>
            </a:r>
            <a:r>
              <a:rPr lang="zh-CN" altLang="en-US" sz="2400" b="1" smtClean="0">
                <a:solidFill>
                  <a:schemeClr val="tx1"/>
                </a:solidFill>
                <a:latin typeface="+mn-ea"/>
                <a:ea typeface="+mn-ea"/>
                <a:cs typeface="+mn-ea"/>
                <a:sym typeface="+mn-ea"/>
              </a:rPr>
              <a:t>与狼共舞</a:t>
            </a:r>
            <a:r>
              <a:rPr lang="en-US" altLang="zh-CN" sz="2400" b="1" smtClean="0">
                <a:solidFill>
                  <a:schemeClr val="tx1"/>
                </a:solidFill>
                <a:latin typeface="+mn-ea"/>
                <a:ea typeface="+mn-ea"/>
                <a:cs typeface="+mn-ea"/>
                <a:sym typeface="+mn-ea"/>
              </a:rPr>
              <a:t>”</a:t>
            </a:r>
            <a:r>
              <a:rPr lang="zh-CN" altLang="en-US" sz="2400" b="1" smtClean="0">
                <a:solidFill>
                  <a:schemeClr val="tx1"/>
                </a:solidFill>
                <a:latin typeface="+mn-ea"/>
                <a:ea typeface="+mn-ea"/>
                <a:cs typeface="+mn-ea"/>
                <a:sym typeface="+mn-ea"/>
              </a:rPr>
              <a:t>的时代，工农业的发展和医疗水平的提高，使人们的生活条件不断改善，健康水平不断提高，婴幼儿死亡率显著下降，平均寿命显著延长，来自自然界的选择压力在变小，来自人类社会内部的选择因素在增加。</a:t>
            </a:r>
            <a:endParaRPr lang="zh-CN" altLang="en-US" sz="2400" b="1" smtClean="0">
              <a:solidFill>
                <a:schemeClr val="tx1"/>
              </a:solidFill>
              <a:latin typeface="+mn-ea"/>
              <a:ea typeface="+mn-ea"/>
              <a:cs typeface="+mn-ea"/>
              <a:sym typeface="+mn-ea"/>
            </a:endParaRPr>
          </a:p>
        </p:txBody>
      </p:sp>
      <p:pic>
        <p:nvPicPr>
          <p:cNvPr id="73749" name="New picture" hidden="1"/>
          <p:cNvPicPr/>
          <p:nvPr/>
        </p:nvPicPr>
        <p:blipFill>
          <a:blip r:embed="rId1"/>
          <a:stretch>
            <a:fillRect/>
          </a:stretch>
        </p:blipFill>
        <p:spPr>
          <a:xfrm>
            <a:off x="12115800" y="12420600"/>
            <a:ext cx="444500" cy="469900"/>
          </a:xfrm>
          <a:prstGeom prst="cube">
            <a:avLst/>
          </a:prstGeom>
        </p:spPr>
      </p:pic>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085033" y="1184546"/>
            <a:ext cx="6858635" cy="645160"/>
          </a:xfrm>
          <a:prstGeom prst="rect">
            <a:avLst/>
          </a:prstGeom>
          <a:noFill/>
        </p:spPr>
        <p:txBody>
          <a:bodyPr wrap="none" rtlCol="0">
            <a:spAutoFit/>
          </a:bodyPr>
          <a:lstStyle/>
          <a:p>
            <a:pPr>
              <a:lnSpc>
                <a:spcPct val="150000"/>
              </a:lnSpc>
            </a:pPr>
            <a:r>
              <a:rPr lang="en-US" altLang="zh-CN" sz="2400" b="1">
                <a:latin typeface="微软雅黑" panose="020B0503020204020204" pitchFamily="34" charset="-122"/>
                <a:ea typeface="微软雅黑" panose="020B0503020204020204" pitchFamily="34" charset="-122"/>
              </a:rPr>
              <a:t>1.</a:t>
            </a:r>
            <a:r>
              <a:rPr lang="zh-CN" altLang="en-US" sz="2400" b="1">
                <a:latin typeface="微软雅黑" panose="020B0503020204020204" pitchFamily="34" charset="-122"/>
                <a:ea typeface="微软雅黑" panose="020B0503020204020204" pitchFamily="34" charset="-122"/>
              </a:rPr>
              <a:t>枯叶蝶的翅很像一片枯叶，这有什么适应意义？</a:t>
            </a:r>
            <a:endParaRPr lang="zh-CN" altLang="en-US" sz="2400" b="1">
              <a:latin typeface="微软雅黑" panose="020B0503020204020204" pitchFamily="34" charset="-122"/>
              <a:ea typeface="微软雅黑" panose="020B0503020204020204" pitchFamily="34" charset="-122"/>
            </a:endParaRPr>
          </a:p>
        </p:txBody>
      </p:sp>
      <p:sp>
        <p:nvSpPr>
          <p:cNvPr id="6" name="文本框 5"/>
          <p:cNvSpPr txBox="1"/>
          <p:nvPr/>
        </p:nvSpPr>
        <p:spPr>
          <a:xfrm>
            <a:off x="1064993" y="2289656"/>
            <a:ext cx="6309741" cy="461665"/>
          </a:xfrm>
          <a:prstGeom prst="rect">
            <a:avLst/>
          </a:prstGeom>
          <a:noFill/>
        </p:spPr>
        <p:txBody>
          <a:bodyPr wrap="none" rtlCol="0">
            <a:spAutoFit/>
          </a:bodyPr>
          <a:lstStyle/>
          <a:p>
            <a:r>
              <a:rPr lang="en-US" altLang="zh-CN" sz="2400" b="1">
                <a:latin typeface="微软雅黑" panose="020B0503020204020204" pitchFamily="34" charset="-122"/>
                <a:ea typeface="微软雅黑" panose="020B0503020204020204" pitchFamily="34" charset="-122"/>
              </a:rPr>
              <a:t>2.</a:t>
            </a:r>
            <a:r>
              <a:rPr lang="zh-CN" altLang="en-US" sz="2400" b="1">
                <a:latin typeface="微软雅黑" panose="020B0503020204020204" pitchFamily="34" charset="-122"/>
                <a:ea typeface="微软雅黑" panose="020B0503020204020204" pitchFamily="34" charset="-122"/>
              </a:rPr>
              <a:t>从进化的角度，怎样解释这种适应的形成？</a:t>
            </a:r>
            <a:endParaRPr lang="zh-CN" altLang="en-US" sz="2400" b="1">
              <a:latin typeface="微软雅黑" panose="020B0503020204020204" pitchFamily="34" charset="-122"/>
              <a:ea typeface="微软雅黑" panose="020B0503020204020204" pitchFamily="34" charset="-122"/>
            </a:endParaRPr>
          </a:p>
        </p:txBody>
      </p:sp>
      <p:sp>
        <p:nvSpPr>
          <p:cNvPr id="7" name="文本框 6"/>
          <p:cNvSpPr txBox="1"/>
          <p:nvPr/>
        </p:nvSpPr>
        <p:spPr>
          <a:xfrm>
            <a:off x="1071880" y="4465955"/>
            <a:ext cx="10814050" cy="829945"/>
          </a:xfrm>
          <a:prstGeom prst="rect">
            <a:avLst/>
          </a:prstGeom>
          <a:noFill/>
        </p:spPr>
        <p:txBody>
          <a:bodyPr wrap="square" rtlCol="0">
            <a:spAutoFit/>
          </a:bodyPr>
          <a:lstStyle/>
          <a:p>
            <a:r>
              <a:rPr lang="en-US" altLang="zh-CN" sz="2400" b="1">
                <a:latin typeface="微软雅黑" panose="020B0503020204020204" pitchFamily="34" charset="-122"/>
                <a:ea typeface="微软雅黑" panose="020B0503020204020204" pitchFamily="34" charset="-122"/>
              </a:rPr>
              <a:t>3.</a:t>
            </a:r>
            <a:r>
              <a:rPr lang="zh-CN" altLang="en-US" sz="2400" b="1">
                <a:latin typeface="微软雅黑" panose="020B0503020204020204" pitchFamily="34" charset="-122"/>
                <a:ea typeface="微软雅黑" panose="020B0503020204020204" pitchFamily="34" charset="-122"/>
              </a:rPr>
              <a:t>同一环境中不乏翅色鲜艳的蝴蝶，这与你刚才作的解释有矛盾吗？如果有，又怎样解释？</a:t>
            </a:r>
            <a:endParaRPr lang="zh-CN" altLang="en-US" sz="2400" b="1">
              <a:latin typeface="微软雅黑" panose="020B0503020204020204" pitchFamily="34" charset="-122"/>
              <a:ea typeface="微软雅黑" panose="020B0503020204020204" pitchFamily="34" charset="-122"/>
            </a:endParaRPr>
          </a:p>
        </p:txBody>
      </p:sp>
      <p:pic>
        <p:nvPicPr>
          <p:cNvPr id="9" name="图片 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747271" y="272"/>
            <a:ext cx="3444911" cy="4228123"/>
          </a:xfrm>
          <a:prstGeom prst="rect">
            <a:avLst/>
          </a:prstGeom>
        </p:spPr>
      </p:pic>
      <p:sp>
        <p:nvSpPr>
          <p:cNvPr id="10" name="文本框 9"/>
          <p:cNvSpPr txBox="1"/>
          <p:nvPr/>
        </p:nvSpPr>
        <p:spPr>
          <a:xfrm>
            <a:off x="1400859" y="1829533"/>
            <a:ext cx="5974080" cy="460375"/>
          </a:xfrm>
          <a:prstGeom prst="rect">
            <a:avLst/>
          </a:prstGeom>
          <a:noFill/>
        </p:spPr>
        <p:txBody>
          <a:bodyPr wrap="none" rtlCol="0">
            <a:spAutoFit/>
          </a:bodyPr>
          <a:lstStyle/>
          <a:p>
            <a:r>
              <a:rPr lang="zh-CN" altLang="en-US" sz="2400" b="1">
                <a:solidFill>
                  <a:srgbClr val="FF0000"/>
                </a:solidFill>
                <a:latin typeface="微软雅黑" panose="020B0503020204020204" pitchFamily="34" charset="-122"/>
                <a:ea typeface="微软雅黑" panose="020B0503020204020204" pitchFamily="34" charset="-122"/>
              </a:rPr>
              <a:t>这是拟态现象，使枯叶蝶不易被天敌发现。</a:t>
            </a:r>
            <a:endParaRPr lang="zh-CN" altLang="en-US" sz="2400" b="1">
              <a:solidFill>
                <a:srgbClr val="FF0000"/>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1085215" y="2751455"/>
            <a:ext cx="7205980" cy="1714500"/>
          </a:xfrm>
          <a:prstGeom prst="rect">
            <a:avLst/>
          </a:prstGeom>
          <a:noFill/>
        </p:spPr>
        <p:txBody>
          <a:bodyPr wrap="square" rtlCol="0">
            <a:spAutoFit/>
          </a:bodyPr>
          <a:lstStyle/>
          <a:p>
            <a:pPr>
              <a:lnSpc>
                <a:spcPct val="110000"/>
              </a:lnSpc>
            </a:pPr>
            <a:r>
              <a:rPr lang="en-US" altLang="zh-CN" sz="2400" b="1">
                <a:solidFill>
                  <a:srgbClr val="FF0000"/>
                </a:solidFill>
                <a:latin typeface="微软雅黑" panose="020B0503020204020204" pitchFamily="34" charset="-122"/>
                <a:ea typeface="微软雅黑" panose="020B0503020204020204" pitchFamily="34" charset="-122"/>
              </a:rPr>
              <a:t>      </a:t>
            </a:r>
            <a:r>
              <a:rPr lang="zh-CN" altLang="en-US" sz="2400" b="1">
                <a:solidFill>
                  <a:srgbClr val="FF0000"/>
                </a:solidFill>
                <a:latin typeface="微软雅黑" panose="020B0503020204020204" pitchFamily="34" charset="-122"/>
                <a:ea typeface="微软雅黑" panose="020B0503020204020204" pitchFamily="34" charset="-122"/>
              </a:rPr>
              <a:t>枯叶蝶的祖先种群中出现翅似枯叶的变异个体后，由于这种变异是可遗传的有利变异，这种变异的个体生存和留下后代的机会多，久而久之，使这类蝴蝶具有翅似枯叶的适应性特征。</a:t>
            </a:r>
            <a:endParaRPr lang="zh-CN" altLang="en-US" sz="2400" b="1">
              <a:solidFill>
                <a:srgbClr val="FF0000"/>
              </a:solidFill>
              <a:latin typeface="微软雅黑" panose="020B0503020204020204" pitchFamily="34" charset="-122"/>
              <a:ea typeface="微软雅黑" panose="020B0503020204020204" pitchFamily="34" charset="-122"/>
            </a:endParaRPr>
          </a:p>
        </p:txBody>
      </p:sp>
      <p:sp>
        <p:nvSpPr>
          <p:cNvPr id="12" name="文本框 11"/>
          <p:cNvSpPr txBox="1"/>
          <p:nvPr/>
        </p:nvSpPr>
        <p:spPr>
          <a:xfrm>
            <a:off x="1085215" y="5295900"/>
            <a:ext cx="10427970" cy="1198880"/>
          </a:xfrm>
          <a:prstGeom prst="rect">
            <a:avLst/>
          </a:prstGeom>
          <a:noFill/>
        </p:spPr>
        <p:txBody>
          <a:bodyPr wrap="square" rtlCol="0">
            <a:spAutoFit/>
          </a:bodyPr>
          <a:lstStyle/>
          <a:p>
            <a:r>
              <a:rPr lang="en-US" altLang="zh-CN" sz="2400" b="1">
                <a:solidFill>
                  <a:srgbClr val="FF0000"/>
                </a:solidFill>
                <a:latin typeface="微软雅黑" panose="020B0503020204020204" pitchFamily="34" charset="-122"/>
                <a:ea typeface="微软雅黑" panose="020B0503020204020204" pitchFamily="34" charset="-122"/>
              </a:rPr>
              <a:t>      </a:t>
            </a:r>
            <a:r>
              <a:rPr lang="zh-CN" altLang="en-US" sz="2400" b="1">
                <a:solidFill>
                  <a:srgbClr val="FF0000"/>
                </a:solidFill>
                <a:latin typeface="微软雅黑" panose="020B0503020204020204" pitchFamily="34" charset="-122"/>
                <a:ea typeface="微软雅黑" panose="020B0503020204020204" pitchFamily="34" charset="-122"/>
              </a:rPr>
              <a:t>这与对枯叶蝶适应性的解释看似矛盾，其实，翅色鲜艳的蝴蝶可能具有其他防御敌害的适应性特征。</a:t>
            </a:r>
            <a:r>
              <a:rPr lang="zh-CN" altLang="en-US" sz="2400" b="1">
                <a:solidFill>
                  <a:srgbClr val="FF0000"/>
                </a:solidFill>
                <a:latin typeface="微软雅黑" panose="020B0503020204020204" pitchFamily="34" charset="-122"/>
                <a:ea typeface="微软雅黑" panose="020B0503020204020204" pitchFamily="34" charset="-122"/>
                <a:sym typeface="+mn-ea"/>
              </a:rPr>
              <a:t>如翅上有类似猛禽眼睛的眼斑等。</a:t>
            </a:r>
            <a:endParaRPr lang="zh-CN" altLang="en-US" sz="2400" b="1">
              <a:solidFill>
                <a:srgbClr val="FF0000"/>
              </a:solidFill>
              <a:latin typeface="微软雅黑" panose="020B0503020204020204" pitchFamily="34" charset="-122"/>
              <a:ea typeface="微软雅黑" panose="020B0503020204020204" pitchFamily="34" charset="-122"/>
            </a:endParaRPr>
          </a:p>
          <a:p>
            <a:endParaRPr lang="zh-CN" altLang="en-US" sz="2400" b="1">
              <a:solidFill>
                <a:srgbClr val="FF0000"/>
              </a:solidFill>
              <a:latin typeface="微软雅黑" panose="020B0503020204020204" pitchFamily="34" charset="-122"/>
              <a:ea typeface="微软雅黑" panose="020B0503020204020204" pitchFamily="34" charset="-122"/>
            </a:endParaRPr>
          </a:p>
        </p:txBody>
      </p:sp>
      <p:pic>
        <p:nvPicPr>
          <p:cNvPr id="2" name="图片 1" descr="360截图18270620488491"/>
          <p:cNvPicPr>
            <a:picLocks noChangeAspect="1"/>
          </p:cNvPicPr>
          <p:nvPr/>
        </p:nvPicPr>
        <p:blipFill>
          <a:blip r:embed="rId2"/>
          <a:stretch>
            <a:fillRect/>
          </a:stretch>
        </p:blipFill>
        <p:spPr>
          <a:xfrm>
            <a:off x="366395" y="149225"/>
            <a:ext cx="2192655" cy="672465"/>
          </a:xfrm>
          <a:prstGeom prst="rect">
            <a:avLst/>
          </a:prstGeom>
        </p:spPr>
      </p:pic>
      <p:sp>
        <p:nvSpPr>
          <p:cNvPr id="3" name="文本框 2"/>
          <p:cNvSpPr txBox="1"/>
          <p:nvPr/>
        </p:nvSpPr>
        <p:spPr>
          <a:xfrm>
            <a:off x="1085215" y="665480"/>
            <a:ext cx="4450080" cy="645160"/>
          </a:xfrm>
          <a:prstGeom prst="rect">
            <a:avLst/>
          </a:prstGeom>
          <a:noFill/>
        </p:spPr>
        <p:txBody>
          <a:bodyPr wrap="none" rtlCol="0" anchor="t">
            <a:spAutoFit/>
          </a:bodyPr>
          <a:lstStyle/>
          <a:p>
            <a:pPr algn="l">
              <a:lnSpc>
                <a:spcPct val="150000"/>
              </a:lnSpc>
            </a:pPr>
            <a:r>
              <a:rPr lang="zh-CN" altLang="en-US" sz="2400" b="1">
                <a:latin typeface="微软雅黑" panose="020B0503020204020204" pitchFamily="34" charset="-122"/>
                <a:ea typeface="微软雅黑" panose="020B0503020204020204" pitchFamily="34" charset="-122"/>
                <a:sym typeface="+mn-ea"/>
              </a:rPr>
              <a:t>右图为同一环境中的两种蝴蝶。</a:t>
            </a:r>
            <a:endParaRPr lang="zh-CN" altLang="en-US" sz="2400"/>
          </a:p>
        </p:txBody>
      </p:sp>
      <p:sp>
        <p:nvSpPr>
          <p:cNvPr id="4" name="文本框 3"/>
          <p:cNvSpPr txBox="1"/>
          <p:nvPr/>
        </p:nvSpPr>
        <p:spPr>
          <a:xfrm>
            <a:off x="252730" y="1184275"/>
            <a:ext cx="1148080" cy="521970"/>
          </a:xfrm>
          <a:prstGeom prst="rect">
            <a:avLst/>
          </a:prstGeom>
          <a:noFill/>
        </p:spPr>
        <p:txBody>
          <a:bodyPr wrap="none" rtlCol="0" anchor="t">
            <a:spAutoFit/>
          </a:bodyPr>
          <a:lstStyle/>
          <a:p>
            <a:r>
              <a:rPr lang="zh-CN" altLang="en-US" sz="2400" b="1">
                <a:latin typeface="微软雅黑" panose="020B0503020204020204" pitchFamily="34" charset="-122"/>
                <a:ea typeface="微软雅黑" panose="020B0503020204020204" pitchFamily="34" charset="-122"/>
                <a:sym typeface="+mn-ea"/>
              </a:rPr>
              <a:t>讨论</a:t>
            </a:r>
            <a:r>
              <a:rPr lang="zh-CN" altLang="en-US" sz="2800" b="1">
                <a:latin typeface="微软雅黑" panose="020B0503020204020204" pitchFamily="34" charset="-122"/>
                <a:ea typeface="微软雅黑" panose="020B0503020204020204" pitchFamily="34" charset="-122"/>
                <a:sym typeface="+mn-ea"/>
              </a:rPr>
              <a:t>：</a:t>
            </a:r>
            <a:endParaRPr lang="zh-CN" altLang="en-US"/>
          </a:p>
        </p:txBody>
      </p:sp>
    </p:spTree>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112"/>
          <p:cNvSpPr/>
          <p:nvPr/>
        </p:nvSpPr>
        <p:spPr>
          <a:xfrm>
            <a:off x="1808719" y="1042238"/>
            <a:ext cx="809896" cy="583565"/>
          </a:xfrm>
          <a:prstGeom prst="rect">
            <a:avLst/>
          </a:prstGeom>
          <a:ln w="12700">
            <a:miter lim="400000"/>
          </a:ln>
        </p:spPr>
        <p:txBody>
          <a:bodyPr wrap="square" lIns="45719" rIns="45719">
            <a:spAutoFit/>
          </a:bodyPr>
          <a:lstStyle>
            <a:lvl1pPr algn="ctr">
              <a:defRPr sz="1000">
                <a:solidFill>
                  <a:srgbClr val="FFFFFF"/>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lvl1pPr>
          </a:lstStyle>
          <a:p>
            <a:pPr marL="0" marR="0" lvl="0" indent="0" algn="ctr" defTabSz="914400" eaLnBrk="1" fontAlgn="auto" latinLnBrk="0" hangingPunct="1">
              <a:lnSpc>
                <a:spcPct val="100000"/>
              </a:lnSpc>
              <a:spcBef>
                <a:spcPct val="0"/>
              </a:spcBef>
              <a:spcAft>
                <a:spcPct val="0"/>
              </a:spcAft>
              <a:buClrTx/>
              <a:buSzTx/>
              <a:buFontTx/>
              <a:buNone/>
              <a:defRPr sz="1800">
                <a:solidFill>
                  <a:srgbClr val="000000"/>
                </a:solidFill>
              </a:defRPr>
            </a:pPr>
            <a:r>
              <a:rPr kumimoji="0" lang="en-US" altLang="zh-CN" sz="3200" b="0" i="0" u="none" strike="noStrike" kern="0" cap="none" spc="0" normalizeH="0" baseline="0" noProof="0" smtClean="0">
                <a:ln>
                  <a:noFill/>
                </a:ln>
                <a:solidFill>
                  <a:srgbClr val="FFFFFF"/>
                </a:solidFill>
                <a:effectLst/>
                <a:uLnTx/>
                <a:uFillTx/>
                <a:latin typeface="Helvetica"/>
                <a:ea typeface="方正舒体" panose="02010601030101010101" pitchFamily="2" charset="-122"/>
                <a:sym typeface="微软雅黑" panose="020B0503020204020204" pitchFamily="34" charset="-122"/>
              </a:rPr>
              <a:t>2</a:t>
            </a:r>
            <a:endParaRPr kumimoji="0" sz="3200" b="0" i="0" u="none" strike="noStrike" kern="0" cap="none" spc="0" normalizeH="0" baseline="0" noProof="0">
              <a:ln>
                <a:noFill/>
              </a:ln>
              <a:solidFill>
                <a:srgbClr val="FFFFFF"/>
              </a:solidFill>
              <a:effectLst/>
              <a:uLnTx/>
              <a:uFillTx/>
              <a:latin typeface="Helvetica"/>
              <a:ea typeface="方正舒体" panose="02010601030101010101" pitchFamily="2" charset="-122"/>
              <a:sym typeface="微软雅黑" panose="020B0503020204020204" pitchFamily="34" charset="-122"/>
            </a:endParaRPr>
          </a:p>
        </p:txBody>
      </p:sp>
      <p:sp>
        <p:nvSpPr>
          <p:cNvPr id="3" name="文本框 2"/>
          <p:cNvSpPr txBox="1"/>
          <p:nvPr/>
        </p:nvSpPr>
        <p:spPr>
          <a:xfrm>
            <a:off x="1278890" y="810260"/>
            <a:ext cx="9029700" cy="224409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lstStyle/>
          <a:p>
            <a:pPr eaLnBrk="1" hangingPunct="1">
              <a:lnSpc>
                <a:spcPct val="125000"/>
              </a:lnSpc>
              <a:spcBef>
                <a:spcPct val="0"/>
              </a:spcBef>
              <a:spcAft>
                <a:spcPct val="0"/>
              </a:spcAft>
            </a:pPr>
            <a:r>
              <a:rPr lang="zh-CN" sz="2800" b="1">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（一）</a:t>
            </a: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含义：</a:t>
            </a:r>
            <a:endPar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endParaRPr>
          </a:p>
          <a:p>
            <a:pPr eaLnBrk="1" hangingPunct="1">
              <a:lnSpc>
                <a:spcPct val="125000"/>
              </a:lnSpc>
              <a:spcBef>
                <a:spcPct val="0"/>
              </a:spcBef>
              <a:spcAft>
                <a:spcPct val="0"/>
              </a:spcAft>
            </a:pP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b="1">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1.</a:t>
            </a: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是指生物的形态结构适合于完成一定的功能；</a:t>
            </a:r>
            <a:endPar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sym typeface="+mn-ea"/>
            </a:endParaRPr>
          </a:p>
          <a:p>
            <a:pPr marL="0" lvl="0" indent="0" eaLnBrk="1" hangingPunct="1">
              <a:lnSpc>
                <a:spcPct val="125000"/>
              </a:lnSpc>
              <a:spcBef>
                <a:spcPct val="0"/>
              </a:spcBef>
              <a:spcAft>
                <a:spcPct val="0"/>
              </a:spcAft>
              <a:buNone/>
            </a:pPr>
            <a:r>
              <a:rPr lang="zh-CN" altLang="zh-CN" sz="2800" b="1">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zh-CN" sz="2800" b="1">
                <a:solidFill>
                  <a:srgbClr val="0000FF"/>
                </a:solidFill>
                <a:latin typeface="方正姚体" panose="02010601030101010101" pitchFamily="2" charset="-122"/>
                <a:ea typeface="方正姚体" panose="02010601030101010101" pitchFamily="2" charset="-122"/>
                <a:cs typeface="方正姚体" panose="02010601030101010101" pitchFamily="2" charset="-122"/>
                <a:sym typeface="+mn-ea"/>
              </a:rPr>
              <a:t>小肠的结构特点适于消化和吸收</a:t>
            </a:r>
            <a:endParaRPr lang="en-US" altLang="zh-CN" sz="2800" b="1">
              <a:solidFill>
                <a:srgbClr val="0000FF"/>
              </a:solidFill>
              <a:latin typeface="方正姚体" panose="02010601030101010101" pitchFamily="2" charset="-122"/>
              <a:ea typeface="方正姚体" panose="02010601030101010101" pitchFamily="2" charset="-122"/>
              <a:cs typeface="方正姚体" panose="02010601030101010101" pitchFamily="2" charset="-122"/>
            </a:endParaRPr>
          </a:p>
          <a:p>
            <a:pPr marL="0" lvl="0" indent="0" eaLnBrk="1" hangingPunct="1">
              <a:lnSpc>
                <a:spcPct val="125000"/>
              </a:lnSpc>
              <a:spcBef>
                <a:spcPct val="0"/>
              </a:spcBef>
              <a:spcAft>
                <a:spcPct val="0"/>
              </a:spcAft>
              <a:buNone/>
            </a:pPr>
            <a:r>
              <a:rPr lang="zh-CN" altLang="en-US" sz="2800" b="1">
                <a:solidFill>
                  <a:srgbClr val="0000FF"/>
                </a:solidFill>
                <a:latin typeface="方正姚体" panose="02010601030101010101" pitchFamily="2" charset="-122"/>
                <a:ea typeface="方正姚体" panose="02010601030101010101" pitchFamily="2" charset="-122"/>
                <a:cs typeface="方正姚体" panose="02010601030101010101" pitchFamily="2" charset="-122"/>
                <a:sym typeface="+mn-ea"/>
              </a:rPr>
              <a:t>   毛细血管的结构适于物质交换</a:t>
            </a:r>
            <a:endParaRPr kumimoji="0" lang="zh-CN" altLang="en-US" sz="2800" b="1" i="0" u="none" strike="noStrike" cap="none" spc="0" normalizeH="0" baseline="0">
              <a:ln>
                <a:noFill/>
              </a:ln>
              <a:solidFill>
                <a:srgbClr val="0000FF"/>
              </a:solidFill>
              <a:effectLst/>
              <a:uFillTx/>
              <a:latin typeface="方正姚体" panose="02010601030101010101" pitchFamily="2" charset="-122"/>
              <a:ea typeface="方正姚体" panose="02010601030101010101" pitchFamily="2" charset="-122"/>
              <a:cs typeface="方正姚体" panose="02010601030101010101" pitchFamily="2" charset="-122"/>
              <a:sym typeface="+mn-ea"/>
            </a:endParaRPr>
          </a:p>
        </p:txBody>
      </p:sp>
      <p:sp>
        <p:nvSpPr>
          <p:cNvPr id="7" name="文本框 6"/>
          <p:cNvSpPr txBox="1"/>
          <p:nvPr/>
        </p:nvSpPr>
        <p:spPr>
          <a:xfrm>
            <a:off x="-27305" y="0"/>
            <a:ext cx="6103620" cy="645160"/>
          </a:xfrm>
          <a:prstGeom prst="rect">
            <a:avLst/>
          </a:prstGeom>
          <a:noFill/>
        </p:spPr>
        <p:txBody>
          <a:bodyPr wrap="square" rtlCol="0">
            <a:spAutoFit/>
          </a:bodyPr>
          <a:lstStyle/>
          <a:p>
            <a:pPr algn="l"/>
            <a:r>
              <a:rPr lang="zh-CN" altLang="en-US" sz="3600" b="1">
                <a:solidFill>
                  <a:schemeClr val="tx1"/>
                </a:solidFill>
                <a:effectLst>
                  <a:outerShdw blurRad="38100" dist="19050" dir="2700000" algn="tl" rotWithShape="0">
                    <a:schemeClr val="dk1">
                      <a:alpha val="40000"/>
                    </a:schemeClr>
                  </a:outerShdw>
                </a:effectLst>
                <a:latin typeface="黑体" panose="02010609060101010101" pitchFamily="49" charset="-122"/>
                <a:ea typeface="黑体" panose="02010609060101010101" pitchFamily="49" charset="-122"/>
                <a:sym typeface="+mn-ea"/>
              </a:rPr>
              <a:t>一、适应</a:t>
            </a:r>
            <a:endParaRPr lang="zh-CN" altLang="en-US" sz="3600" b="1">
              <a:solidFill>
                <a:schemeClr val="tx1"/>
              </a:solidFill>
              <a:effectLst>
                <a:outerShdw blurRad="38100" dist="19050" dir="2700000" algn="tl" rotWithShape="0">
                  <a:schemeClr val="dk1">
                    <a:alpha val="40000"/>
                  </a:schemeClr>
                </a:outerShdw>
              </a:effectLst>
              <a:latin typeface="黑体" panose="02010609060101010101" pitchFamily="49" charset="-122"/>
              <a:ea typeface="黑体" panose="02010609060101010101" pitchFamily="49" charset="-122"/>
              <a:sym typeface="+mn-ea"/>
            </a:endParaRPr>
          </a:p>
        </p:txBody>
      </p:sp>
      <p:pic>
        <p:nvPicPr>
          <p:cNvPr id="5" name="Picture 2"/>
          <p:cNvPicPr>
            <a:picLocks noChangeAspect="1" noChangeArrowheads="1"/>
          </p:cNvPicPr>
          <p:nvPr/>
        </p:nvPicPr>
        <p:blipFill>
          <a:blip r:embed="rId1">
            <a:extLst>
              <a:ext uri="{28A0092B-C50C-407E-A947-70E740481C1C}">
                <a14:useLocalDpi xmlns:a14="http://schemas.microsoft.com/office/drawing/2010/main" val="0"/>
              </a:ext>
            </a:extLst>
          </a:blip>
          <a:stretch>
            <a:fillRect/>
          </a:stretch>
        </p:blipFill>
        <p:spPr bwMode="auto">
          <a:xfrm>
            <a:off x="6214110" y="3500755"/>
            <a:ext cx="3724910" cy="2446655"/>
          </a:xfrm>
          <a:prstGeom prst="rect">
            <a:avLst/>
          </a:prstGeom>
          <a:noFill/>
          <a:extLst>
            <a:ext uri="{909E8E84-426E-40DD-AFC4-6F175D3DCCD1}">
              <a14:hiddenFill xmlns:a14="http://schemas.microsoft.com/office/drawing/2010/main">
                <a:solidFill>
                  <a:srgbClr val="FFFFFF"/>
                </a:solidFill>
              </a14:hiddenFill>
            </a:ext>
          </a:extLst>
        </p:spPr>
      </p:pic>
      <p:grpSp>
        <p:nvGrpSpPr>
          <p:cNvPr id="2" name="组合 1"/>
          <p:cNvGrpSpPr/>
          <p:nvPr/>
        </p:nvGrpSpPr>
        <p:grpSpPr>
          <a:xfrm>
            <a:off x="1861185" y="3500755"/>
            <a:ext cx="4215130" cy="2465070"/>
            <a:chOff x="2931" y="5513"/>
            <a:chExt cx="6638" cy="3882"/>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rcRect l="11000" r="14900" b="23528"/>
            <a:stretch>
              <a:fillRect/>
            </a:stretch>
          </p:blipFill>
          <p:spPr>
            <a:xfrm>
              <a:off x="2931" y="5513"/>
              <a:ext cx="3726" cy="3853"/>
            </a:xfrm>
            <a:prstGeom prst="rect">
              <a:avLst/>
            </a:prstGeom>
          </p:spPr>
        </p:pic>
        <p:pic>
          <p:nvPicPr>
            <p:cNvPr id="8" name="图片 7"/>
            <p:cNvPicPr>
              <a:picLocks noChangeAspect="1"/>
            </p:cNvPicPr>
            <p:nvPr/>
          </p:nvPicPr>
          <p:blipFill>
            <a:blip r:embed="rId3"/>
            <a:stretch>
              <a:fillRect/>
            </a:stretch>
          </p:blipFill>
          <p:spPr>
            <a:xfrm>
              <a:off x="6553" y="5523"/>
              <a:ext cx="3016" cy="3873"/>
            </a:xfrm>
            <a:prstGeom prst="rect">
              <a:avLst/>
            </a:prstGeom>
          </p:spPr>
        </p:pic>
      </p:grpSp>
    </p:spTree>
  </p:cSld>
  <p:clrMapOvr>
    <a:masterClrMapping/>
  </p:clrMapOvr>
  <p:transition spd="med" advClick="0" advTm="2000">
    <p:strips dir="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500" fill="hold"/>
                                        <p:tgtEl>
                                          <p:spTgt spid="5"/>
                                        </p:tgtEl>
                                        <p:attrNameLst>
                                          <p:attrName>ppt_w</p:attrName>
                                        </p:attrNameLst>
                                      </p:cBhvr>
                                      <p:tavLst>
                                        <p:tav tm="0">
                                          <p:val>
                                            <p:fltVal val="0"/>
                                          </p:val>
                                        </p:tav>
                                        <p:tav tm="100000">
                                          <p:val>
                                            <p:strVal val="#ppt_w"/>
                                          </p:val>
                                        </p:tav>
                                      </p:tavLst>
                                    </p:anim>
                                    <p:anim calcmode="lin" valueType="num">
                                      <p:cBhvr>
                                        <p:cTn id="15" dur="500" fill="hold"/>
                                        <p:tgtEl>
                                          <p:spTgt spid="5"/>
                                        </p:tgtEl>
                                        <p:attrNameLst>
                                          <p:attrName>ppt_h</p:attrName>
                                        </p:attrNameLst>
                                      </p:cBhvr>
                                      <p:tavLst>
                                        <p:tav tm="0">
                                          <p:val>
                                            <p:fltVal val="0"/>
                                          </p:val>
                                        </p:tav>
                                        <p:tav tm="100000">
                                          <p:val>
                                            <p:strVal val="#ppt_h"/>
                                          </p:val>
                                        </p:tav>
                                      </p:tavLst>
                                    </p:anim>
                                    <p:animEffect transition="in" filter="fade">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112"/>
          <p:cNvSpPr/>
          <p:nvPr/>
        </p:nvSpPr>
        <p:spPr>
          <a:xfrm>
            <a:off x="1808719" y="1042238"/>
            <a:ext cx="809896" cy="583565"/>
          </a:xfrm>
          <a:prstGeom prst="rect">
            <a:avLst/>
          </a:prstGeom>
          <a:ln w="12700">
            <a:miter lim="400000"/>
          </a:ln>
        </p:spPr>
        <p:txBody>
          <a:bodyPr wrap="square" lIns="45719" rIns="45719">
            <a:spAutoFit/>
          </a:bodyPr>
          <a:lstStyle>
            <a:lvl1pPr algn="ctr">
              <a:defRPr sz="1000">
                <a:solidFill>
                  <a:srgbClr val="FFFFFF"/>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lvl1pPr>
          </a:lstStyle>
          <a:p>
            <a:pPr marL="0" marR="0" lvl="0" indent="0" algn="ctr" defTabSz="914400" eaLnBrk="1" fontAlgn="auto" latinLnBrk="0" hangingPunct="1">
              <a:lnSpc>
                <a:spcPct val="100000"/>
              </a:lnSpc>
              <a:spcBef>
                <a:spcPct val="0"/>
              </a:spcBef>
              <a:spcAft>
                <a:spcPct val="0"/>
              </a:spcAft>
              <a:buClrTx/>
              <a:buSzTx/>
              <a:buFontTx/>
              <a:buNone/>
              <a:defRPr sz="1800">
                <a:solidFill>
                  <a:srgbClr val="000000"/>
                </a:solidFill>
              </a:defRPr>
            </a:pPr>
            <a:r>
              <a:rPr kumimoji="0" lang="en-US" altLang="zh-CN" sz="3200" b="0" i="0" u="none" strike="noStrike" kern="0" cap="none" spc="0" normalizeH="0" baseline="0" noProof="0" smtClean="0">
                <a:ln>
                  <a:noFill/>
                </a:ln>
                <a:solidFill>
                  <a:srgbClr val="FFFFFF"/>
                </a:solidFill>
                <a:effectLst/>
                <a:uLnTx/>
                <a:uFillTx/>
                <a:latin typeface="Helvetica"/>
                <a:ea typeface="方正舒体" panose="02010601030101010101" pitchFamily="2" charset="-122"/>
                <a:sym typeface="微软雅黑" panose="020B0503020204020204" pitchFamily="34" charset="-122"/>
              </a:rPr>
              <a:t>2</a:t>
            </a:r>
            <a:endParaRPr kumimoji="0" sz="3200" b="0" i="0" u="none" strike="noStrike" kern="0" cap="none" spc="0" normalizeH="0" baseline="0" noProof="0">
              <a:ln>
                <a:noFill/>
              </a:ln>
              <a:solidFill>
                <a:srgbClr val="FFFFFF"/>
              </a:solidFill>
              <a:effectLst/>
              <a:uLnTx/>
              <a:uFillTx/>
              <a:latin typeface="Helvetica"/>
              <a:ea typeface="方正舒体" panose="02010601030101010101" pitchFamily="2" charset="-122"/>
              <a:sym typeface="微软雅黑" panose="020B0503020204020204" pitchFamily="34" charset="-122"/>
            </a:endParaRPr>
          </a:p>
        </p:txBody>
      </p:sp>
      <p:sp>
        <p:nvSpPr>
          <p:cNvPr id="3" name="文本框 2"/>
          <p:cNvSpPr txBox="1"/>
          <p:nvPr/>
        </p:nvSpPr>
        <p:spPr>
          <a:xfrm>
            <a:off x="683895" y="782955"/>
            <a:ext cx="9940925" cy="224409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lstStyle/>
          <a:p>
            <a:pPr eaLnBrk="1" hangingPunct="1">
              <a:lnSpc>
                <a:spcPct val="125000"/>
              </a:lnSpc>
              <a:spcBef>
                <a:spcPct val="0"/>
              </a:spcBef>
              <a:spcAft>
                <a:spcPct val="0"/>
              </a:spcAft>
            </a:pP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b="1">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2.</a:t>
            </a: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是指生物的形态结构及其功能适合于该生物在一定的环境中生存和繁殖。</a:t>
            </a:r>
            <a:endPar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sym typeface="+mn-ea"/>
            </a:endParaRPr>
          </a:p>
          <a:p>
            <a:pPr eaLnBrk="1" hangingPunct="1">
              <a:lnSpc>
                <a:spcPct val="125000"/>
              </a:lnSpc>
              <a:spcBef>
                <a:spcPct val="0"/>
              </a:spcBef>
              <a:spcAft>
                <a:spcPct val="0"/>
              </a:spcAft>
            </a:pP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b="1">
                <a:solidFill>
                  <a:srgbClr val="0000FF"/>
                </a:solidFill>
                <a:latin typeface="方正姚体" panose="02010601030101010101" pitchFamily="2" charset="-122"/>
                <a:ea typeface="方正姚体" panose="02010601030101010101" pitchFamily="2" charset="-122"/>
                <a:cs typeface="方正姚体" panose="02010601030101010101" pitchFamily="2" charset="-122"/>
                <a:sym typeface="+mn-ea"/>
              </a:rPr>
              <a:t>仙人掌叶子退化，根系发达，适应干旱缺水的沙漠环境</a:t>
            </a:r>
            <a:endParaRPr lang="zh-CN" altLang="en-US" sz="2800" b="1">
              <a:solidFill>
                <a:srgbClr val="0000FF"/>
              </a:solidFill>
              <a:latin typeface="方正姚体" panose="02010601030101010101" pitchFamily="2" charset="-122"/>
              <a:ea typeface="方正姚体" panose="02010601030101010101" pitchFamily="2" charset="-122"/>
              <a:cs typeface="方正姚体" panose="02010601030101010101" pitchFamily="2" charset="-122"/>
              <a:sym typeface="+mn-ea"/>
            </a:endParaRPr>
          </a:p>
          <a:p>
            <a:pPr eaLnBrk="1" hangingPunct="1">
              <a:lnSpc>
                <a:spcPct val="125000"/>
              </a:lnSpc>
              <a:spcBef>
                <a:spcPct val="0"/>
              </a:spcBef>
              <a:spcAft>
                <a:spcPct val="0"/>
              </a:spcAft>
            </a:pPr>
            <a:r>
              <a:rPr kumimoji="0" lang="zh-CN" altLang="en-US" sz="2800" b="1" i="0" u="none" strike="noStrike" cap="none" spc="0" normalizeH="0" baseline="0">
                <a:ln>
                  <a:noFill/>
                </a:ln>
                <a:solidFill>
                  <a:srgbClr val="0000FF"/>
                </a:solidFill>
                <a:effectLst/>
                <a:uFillTx/>
                <a:latin typeface="方正姚体" panose="02010601030101010101" pitchFamily="2" charset="-122"/>
                <a:ea typeface="方正姚体" panose="02010601030101010101" pitchFamily="2" charset="-122"/>
                <a:cs typeface="方正姚体" panose="02010601030101010101" pitchFamily="2" charset="-122"/>
                <a:sym typeface="+mn-ea"/>
              </a:rPr>
              <a:t>   北极熊白色的毛发，厚厚的脂肪层，适应寒冷的北极环境</a:t>
            </a:r>
            <a:endParaRPr kumimoji="0" lang="zh-CN" altLang="en-US" sz="2800" b="1" i="0" u="none" strike="noStrike" cap="none" spc="0" normalizeH="0" baseline="0">
              <a:ln>
                <a:noFill/>
              </a:ln>
              <a:solidFill>
                <a:schemeClr val="tx1"/>
              </a:solidFill>
              <a:effectLst/>
              <a:uFillTx/>
              <a:latin typeface="黑体" panose="02010609060101010101" pitchFamily="49" charset="-122"/>
              <a:ea typeface="黑体" panose="02010609060101010101" pitchFamily="49" charset="-122"/>
              <a:cs typeface="黑体" panose="02010609060101010101" pitchFamily="49" charset="-122"/>
              <a:sym typeface="+mn-ea"/>
            </a:endParaRPr>
          </a:p>
        </p:txBody>
      </p:sp>
      <p:pic>
        <p:nvPicPr>
          <p:cNvPr id="2" name="图片 1"/>
          <p:cNvPicPr>
            <a:picLocks noChangeAspect="1"/>
          </p:cNvPicPr>
          <p:nvPr>
            <p:custDataLst>
              <p:tags r:id="rId1"/>
            </p:custDataLst>
          </p:nvPr>
        </p:nvPicPr>
        <p:blipFill>
          <a:blip r:embed="rId2"/>
          <a:srcRect l="5637" r="4516"/>
          <a:stretch>
            <a:fillRect/>
          </a:stretch>
        </p:blipFill>
        <p:spPr>
          <a:xfrm>
            <a:off x="2493010" y="3820795"/>
            <a:ext cx="3562350" cy="2478405"/>
          </a:xfrm>
          <a:prstGeom prst="rect">
            <a:avLst/>
          </a:prstGeom>
        </p:spPr>
      </p:pic>
      <p:pic>
        <p:nvPicPr>
          <p:cNvPr id="5" name="图片 4"/>
          <p:cNvPicPr>
            <a:picLocks noChangeAspect="1"/>
          </p:cNvPicPr>
          <p:nvPr/>
        </p:nvPicPr>
        <p:blipFill>
          <a:blip r:embed="rId3"/>
          <a:stretch>
            <a:fillRect/>
          </a:stretch>
        </p:blipFill>
        <p:spPr>
          <a:xfrm>
            <a:off x="6436995" y="3848100"/>
            <a:ext cx="3529330" cy="2451100"/>
          </a:xfrm>
          <a:prstGeom prst="rect">
            <a:avLst/>
          </a:prstGeom>
        </p:spPr>
      </p:pic>
    </p:spTree>
  </p:cSld>
  <p:clrMapOvr>
    <a:masterClrMapping/>
  </p:clrMapOvr>
  <p:transition spd="med" advClick="0" advTm="2000">
    <p:strips dir="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500" fill="hold"/>
                                        <p:tgtEl>
                                          <p:spTgt spid="5"/>
                                        </p:tgtEl>
                                        <p:attrNameLst>
                                          <p:attrName>ppt_w</p:attrName>
                                        </p:attrNameLst>
                                      </p:cBhvr>
                                      <p:tavLst>
                                        <p:tav tm="0">
                                          <p:val>
                                            <p:fltVal val="0"/>
                                          </p:val>
                                        </p:tav>
                                        <p:tav tm="100000">
                                          <p:val>
                                            <p:strVal val="#ppt_w"/>
                                          </p:val>
                                        </p:tav>
                                      </p:tavLst>
                                    </p:anim>
                                    <p:anim calcmode="lin" valueType="num">
                                      <p:cBhvr>
                                        <p:cTn id="15" dur="500" fill="hold"/>
                                        <p:tgtEl>
                                          <p:spTgt spid="5"/>
                                        </p:tgtEl>
                                        <p:attrNameLst>
                                          <p:attrName>ppt_h</p:attrName>
                                        </p:attrNameLst>
                                      </p:cBhvr>
                                      <p:tavLst>
                                        <p:tav tm="0">
                                          <p:val>
                                            <p:fltVal val="0"/>
                                          </p:val>
                                        </p:tav>
                                        <p:tav tm="100000">
                                          <p:val>
                                            <p:strVal val="#ppt_h"/>
                                          </p:val>
                                        </p:tav>
                                      </p:tavLst>
                                    </p:anim>
                                    <p:animEffect transition="in" filter="fade">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963385" y="1726565"/>
            <a:ext cx="7240270" cy="52070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none" lIns="45719" tIns="45719" rIns="45719" bIns="45719" numCol="1" spcCol="38100" rtlCol="0" anchor="t" forceAA="0">
            <a:spAutoFit/>
          </a:bodyPr>
          <a:lstStyle/>
          <a:p>
            <a:pPr marL="0" marR="0" indent="0" algn="l" defTabSz="914400" rtl="0" fontAlgn="auto" latinLnBrk="1" hangingPunct="0">
              <a:lnSpc>
                <a:spcPct val="100000"/>
              </a:lnSpc>
              <a:spcBef>
                <a:spcPct val="0"/>
              </a:spcBef>
              <a:spcAft>
                <a:spcPct val="0"/>
              </a:spcAft>
              <a:buClrTx/>
              <a:buSzTx/>
              <a:buFontTx/>
              <a:buNone/>
            </a:pPr>
            <a:r>
              <a:rPr lang="zh-CN" altLang="en-US" sz="2800" b="1">
                <a:solidFill>
                  <a:srgbClr val="0000FF"/>
                </a:solidFill>
                <a:latin typeface="方正姚体" panose="02010601030101010101" pitchFamily="2" charset="-122"/>
                <a:ea typeface="方正姚体" panose="02010601030101010101" pitchFamily="2" charset="-122"/>
                <a:sym typeface="+mn-ea"/>
              </a:rPr>
              <a:t>例如：拟态、警戒色、保护色等均属于适应。</a:t>
            </a:r>
            <a:endParaRPr kumimoji="0" lang="zh-CN" altLang="en-US" sz="2800" b="1" i="0" u="none" strike="noStrike" cap="none" spc="0" normalizeH="0" baseline="0">
              <a:ln>
                <a:noFill/>
              </a:ln>
              <a:solidFill>
                <a:srgbClr val="0000FF"/>
              </a:solidFill>
              <a:effectLst/>
              <a:uFillTx/>
              <a:latin typeface="方正姚体" panose="02010601030101010101" pitchFamily="2" charset="-122"/>
              <a:ea typeface="方正姚体" panose="02010601030101010101" pitchFamily="2" charset="-122"/>
              <a:cs typeface="Arial" panose="020B0604020202020204"/>
              <a:sym typeface="+mn-ea"/>
            </a:endParaRPr>
          </a:p>
        </p:txBody>
      </p:sp>
      <p:pic>
        <p:nvPicPr>
          <p:cNvPr id="4" name="Picture 6" descr="59918905ff34272ae6a160b1bd6a31c2_m">
            <a:hlinkClick r:id="rId1"/>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636135" y="2607945"/>
            <a:ext cx="3528060" cy="2655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6" name="Picture 2" descr="查看源图像"/>
          <p:cNvPicPr>
            <a:picLocks noGrp="1" noChangeAspect="1" noChangeArrowheads="1"/>
          </p:cNvPicPr>
          <p:nvPr/>
        </p:nvPicPr>
        <p:blipFill>
          <a:blip r:embed="rId3">
            <a:extLst>
              <a:ext uri="{28A0092B-C50C-407E-A947-70E740481C1C}">
                <a14:useLocalDpi xmlns:a14="http://schemas.microsoft.com/office/drawing/2010/main" val="0"/>
              </a:ext>
            </a:extLst>
          </a:blip>
          <a:srcRect l="7862" r="7862"/>
          <a:stretch>
            <a:fillRect/>
          </a:stretch>
        </p:blipFill>
        <p:spPr bwMode="auto">
          <a:xfrm>
            <a:off x="8315325" y="2607945"/>
            <a:ext cx="3409315" cy="2691765"/>
          </a:xfrm>
          <a:prstGeom prst="rect">
            <a:avLst/>
          </a:prstGeom>
          <a:noFill/>
          <a:extLst>
            <a:ext uri="{909E8E84-426E-40DD-AFC4-6F175D3DCCD1}">
              <a14:hiddenFill xmlns:a14="http://schemas.microsoft.com/office/drawing/2010/main">
                <a:solidFill>
                  <a:srgbClr val="FFFFFF"/>
                </a:solidFill>
              </a14:hiddenFill>
            </a:ext>
          </a:extLst>
        </p:spPr>
      </p:pic>
      <p:pic>
        <p:nvPicPr>
          <p:cNvPr id="39939" name="Picture 4" descr="http://pic1.nipic.com/2008-12-15/200812151623269_2.jpg"/>
          <p:cNvPicPr>
            <a:picLocks noChangeAspect="1"/>
          </p:cNvPicPr>
          <p:nvPr/>
        </p:nvPicPr>
        <p:blipFill>
          <a:blip r:embed="rId4"/>
          <a:stretch>
            <a:fillRect/>
          </a:stretch>
        </p:blipFill>
        <p:spPr>
          <a:xfrm>
            <a:off x="807720" y="2575560"/>
            <a:ext cx="3685540" cy="2687955"/>
          </a:xfrm>
          <a:prstGeom prst="rect">
            <a:avLst/>
          </a:prstGeom>
          <a:noFill/>
          <a:ln w="9525">
            <a:noFill/>
          </a:ln>
        </p:spPr>
      </p:pic>
      <p:sp>
        <p:nvSpPr>
          <p:cNvPr id="6" name="文本框 5"/>
          <p:cNvSpPr txBox="1"/>
          <p:nvPr/>
        </p:nvSpPr>
        <p:spPr>
          <a:xfrm>
            <a:off x="1097915" y="370840"/>
            <a:ext cx="9457690" cy="116713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lstStyle/>
          <a:p>
            <a:pPr eaLnBrk="1" hangingPunct="1">
              <a:lnSpc>
                <a:spcPct val="125000"/>
              </a:lnSpc>
              <a:spcBef>
                <a:spcPct val="0"/>
              </a:spcBef>
              <a:spcAft>
                <a:spcPct val="0"/>
              </a:spcAft>
            </a:pPr>
            <a:r>
              <a:rPr lang="zh-CN" sz="2800" b="1">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（二）</a:t>
            </a: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特点：</a:t>
            </a:r>
            <a:endPar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endParaRPr>
          </a:p>
          <a:p>
            <a:pPr eaLnBrk="1" hangingPunct="1">
              <a:lnSpc>
                <a:spcPct val="125000"/>
              </a:lnSpc>
              <a:spcBef>
                <a:spcPct val="0"/>
              </a:spcBef>
              <a:spcAft>
                <a:spcPct val="0"/>
              </a:spcAft>
            </a:pP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b="1">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1.</a:t>
            </a:r>
            <a:r>
              <a:rPr lang="zh-CN" altLang="en-US" sz="2800" b="1" smtClean="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普遍性：适应在自然界中是</a:t>
            </a: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普遍存在</a:t>
            </a:r>
            <a:r>
              <a:rPr lang="zh-CN" altLang="en-US" sz="2800" b="1" smtClean="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的。</a:t>
            </a:r>
            <a:endParaRPr kumimoji="0" lang="zh-CN" altLang="en-US" sz="2800" b="1" i="0" u="none" strike="noStrike" cap="none" spc="0" normalizeH="0" baseline="0" smtClean="0">
              <a:ln>
                <a:noFill/>
              </a:ln>
              <a:solidFill>
                <a:schemeClr val="tx1"/>
              </a:solidFill>
              <a:effectLst/>
              <a:uFillTx/>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9" name="文本框 8"/>
          <p:cNvSpPr txBox="1"/>
          <p:nvPr/>
        </p:nvSpPr>
        <p:spPr>
          <a:xfrm>
            <a:off x="3002915" y="5299710"/>
            <a:ext cx="5161280" cy="521970"/>
          </a:xfrm>
          <a:prstGeom prst="rect">
            <a:avLst/>
          </a:prstGeom>
          <a:noFill/>
        </p:spPr>
        <p:txBody>
          <a:bodyPr wrap="none" rtlCol="0" anchor="t">
            <a:spAutoFit/>
          </a:bodyPr>
          <a:p>
            <a:r>
              <a:rPr lang="zh-CN" altLang="zh-CN" sz="2800" b="1">
                <a:solidFill>
                  <a:srgbClr val="FF0000"/>
                </a:solidFill>
                <a:latin typeface="宋体" panose="02010600030101010101" pitchFamily="2" charset="-122"/>
                <a:ea typeface="宋体" panose="02010600030101010101" pitchFamily="2" charset="-122"/>
                <a:cs typeface="宋体" panose="02010600030101010101" pitchFamily="2" charset="-122"/>
                <a:sym typeface="宋体" panose="02010600030101010101" pitchFamily="2" charset="-122"/>
              </a:rPr>
              <a:t>现存的任何生物无一不是适应的</a:t>
            </a:r>
            <a:endParaRPr lang="zh-CN" altLang="zh-CN" sz="2800" b="1">
              <a:solidFill>
                <a:srgbClr val="FF0000"/>
              </a:solidFill>
              <a:latin typeface="宋体" panose="02010600030101010101" pitchFamily="2" charset="-122"/>
              <a:ea typeface="宋体" panose="02010600030101010101" pitchFamily="2" charset="-122"/>
              <a:cs typeface="宋体" panose="02010600030101010101" pitchFamily="2" charset="-122"/>
            </a:endParaRPr>
          </a:p>
        </p:txBody>
      </p:sp>
      <p:sp>
        <p:nvSpPr>
          <p:cNvPr id="10" name="文本框 9"/>
          <p:cNvSpPr txBox="1"/>
          <p:nvPr/>
        </p:nvSpPr>
        <p:spPr>
          <a:xfrm>
            <a:off x="1856105" y="6003925"/>
            <a:ext cx="7940675" cy="583565"/>
          </a:xfrm>
          <a:prstGeom prst="rect">
            <a:avLst/>
          </a:prstGeom>
          <a:noFill/>
        </p:spPr>
        <p:txBody>
          <a:bodyPr wrap="none" rtlCol="0" anchor="t">
            <a:spAutoFit/>
          </a:bodyPr>
          <a:p>
            <a:r>
              <a:rPr lang="zh-CN" altLang="en-US" sz="3200" b="1">
                <a:solidFill>
                  <a:srgbClr val="1922E5"/>
                </a:solidFill>
                <a:latin typeface="宋体" panose="02010600030101010101" pitchFamily="2" charset="-122"/>
                <a:ea typeface="宋体" panose="02010600030101010101" pitchFamily="2" charset="-122"/>
                <a:cs typeface="宋体" panose="02010600030101010101" pitchFamily="2" charset="-122"/>
                <a:sym typeface="宋体" panose="02010600030101010101" pitchFamily="2" charset="-122"/>
              </a:rPr>
              <a:t>但这些适应是不是绝对的、完全的适应呢？</a:t>
            </a:r>
            <a:endParaRPr lang="zh-CN" altLang="en-US" sz="3200" b="1">
              <a:solidFill>
                <a:srgbClr val="1922E5"/>
              </a:solidFill>
              <a:latin typeface="宋体" panose="02010600030101010101" pitchFamily="2" charset="-122"/>
              <a:ea typeface="宋体" panose="02010600030101010101" pitchFamily="2" charset="-122"/>
              <a:cs typeface="宋体" panose="02010600030101010101" pitchFamily="2" charset="-122"/>
              <a:sym typeface="宋体" panose="02010600030101010101" pitchFamily="2" charset="-122"/>
            </a:endParaRPr>
          </a:p>
        </p:txBody>
      </p:sp>
    </p:spTree>
  </p:cSld>
  <p:clrMapOvr>
    <a:masterClrMapping/>
  </p:clrMapOvr>
  <p:transition spd="med" advClick="0" advTm="2000">
    <p:strips dir="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nodeType="withEffect">
                                  <p:stCondLst>
                                    <p:cond delay="0"/>
                                  </p:stCondLst>
                                  <p:childTnLst>
                                    <p:set>
                                      <p:cBhvr>
                                        <p:cTn id="11" dur="1" fill="hold">
                                          <p:stCondLst>
                                            <p:cond delay="0"/>
                                          </p:stCondLst>
                                        </p:cTn>
                                        <p:tgtEl>
                                          <p:spTgt spid="1026"/>
                                        </p:tgtEl>
                                        <p:attrNameLst>
                                          <p:attrName>style.visibility</p:attrName>
                                        </p:attrNameLst>
                                      </p:cBhvr>
                                      <p:to>
                                        <p:strVal val="visible"/>
                                      </p:to>
                                    </p:set>
                                    <p:anim calcmode="lin" valueType="num">
                                      <p:cBhvr>
                                        <p:cTn id="12" dur="500" fill="hold"/>
                                        <p:tgtEl>
                                          <p:spTgt spid="1026"/>
                                        </p:tgtEl>
                                        <p:attrNameLst>
                                          <p:attrName>ppt_w</p:attrName>
                                        </p:attrNameLst>
                                      </p:cBhvr>
                                      <p:tavLst>
                                        <p:tav tm="0">
                                          <p:val>
                                            <p:fltVal val="0"/>
                                          </p:val>
                                        </p:tav>
                                        <p:tav tm="100000">
                                          <p:val>
                                            <p:strVal val="#ppt_w"/>
                                          </p:val>
                                        </p:tav>
                                      </p:tavLst>
                                    </p:anim>
                                    <p:anim calcmode="lin" valueType="num">
                                      <p:cBhvr>
                                        <p:cTn id="13" dur="500" fill="hold"/>
                                        <p:tgtEl>
                                          <p:spTgt spid="1026"/>
                                        </p:tgtEl>
                                        <p:attrNameLst>
                                          <p:attrName>ppt_h</p:attrName>
                                        </p:attrNameLst>
                                      </p:cBhvr>
                                      <p:tavLst>
                                        <p:tav tm="0">
                                          <p:val>
                                            <p:fltVal val="0"/>
                                          </p:val>
                                        </p:tav>
                                        <p:tav tm="100000">
                                          <p:val>
                                            <p:strVal val="#ppt_h"/>
                                          </p:val>
                                        </p:tav>
                                      </p:tavLst>
                                    </p:anim>
                                    <p:animEffect transition="in" filter="fade">
                                      <p:cBhvr>
                                        <p:cTn id="14" dur="500"/>
                                        <p:tgtEl>
                                          <p:spTgt spid="1026"/>
                                        </p:tgtEl>
                                      </p:cBhvr>
                                    </p:animEffect>
                                  </p:childTnLst>
                                </p:cTn>
                              </p:par>
                              <p:par>
                                <p:cTn id="15" presetID="53" presetClass="entr" presetSubtype="16" fill="hold" nodeType="withEffect">
                                  <p:stCondLst>
                                    <p:cond delay="0"/>
                                  </p:stCondLst>
                                  <p:childTnLst>
                                    <p:set>
                                      <p:cBhvr>
                                        <p:cTn id="16" dur="1" fill="hold">
                                          <p:stCondLst>
                                            <p:cond delay="0"/>
                                          </p:stCondLst>
                                        </p:cTn>
                                        <p:tgtEl>
                                          <p:spTgt spid="39939"/>
                                        </p:tgtEl>
                                        <p:attrNameLst>
                                          <p:attrName>style.visibility</p:attrName>
                                        </p:attrNameLst>
                                      </p:cBhvr>
                                      <p:to>
                                        <p:strVal val="visible"/>
                                      </p:to>
                                    </p:set>
                                    <p:anim calcmode="lin" valueType="num">
                                      <p:cBhvr>
                                        <p:cTn id="17" dur="500" fill="hold"/>
                                        <p:tgtEl>
                                          <p:spTgt spid="39939"/>
                                        </p:tgtEl>
                                        <p:attrNameLst>
                                          <p:attrName>ppt_w</p:attrName>
                                        </p:attrNameLst>
                                      </p:cBhvr>
                                      <p:tavLst>
                                        <p:tav tm="0">
                                          <p:val>
                                            <p:fltVal val="0"/>
                                          </p:val>
                                        </p:tav>
                                        <p:tav tm="100000">
                                          <p:val>
                                            <p:strVal val="#ppt_w"/>
                                          </p:val>
                                        </p:tav>
                                      </p:tavLst>
                                    </p:anim>
                                    <p:anim calcmode="lin" valueType="num">
                                      <p:cBhvr>
                                        <p:cTn id="18" dur="500" fill="hold"/>
                                        <p:tgtEl>
                                          <p:spTgt spid="39939"/>
                                        </p:tgtEl>
                                        <p:attrNameLst>
                                          <p:attrName>ppt_h</p:attrName>
                                        </p:attrNameLst>
                                      </p:cBhvr>
                                      <p:tavLst>
                                        <p:tav tm="0">
                                          <p:val>
                                            <p:fltVal val="0"/>
                                          </p:val>
                                        </p:tav>
                                        <p:tav tm="100000">
                                          <p:val>
                                            <p:strVal val="#ppt_h"/>
                                          </p:val>
                                        </p:tav>
                                      </p:tavLst>
                                    </p:anim>
                                    <p:animEffect transition="in" filter="fade">
                                      <p:cBhvr>
                                        <p:cTn id="19" dur="500"/>
                                        <p:tgtEl>
                                          <p:spTgt spid="39939"/>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barn(inVertical)">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500" fill="hold"/>
                                        <p:tgtEl>
                                          <p:spTgt spid="10"/>
                                        </p:tgtEl>
                                        <p:attrNameLst>
                                          <p:attrName>ppt_x</p:attrName>
                                        </p:attrNameLst>
                                      </p:cBhvr>
                                      <p:tavLst>
                                        <p:tav tm="0">
                                          <p:val>
                                            <p:strVal val="#ppt_x"/>
                                          </p:val>
                                        </p:tav>
                                        <p:tav tm="100000">
                                          <p:val>
                                            <p:strVal val="#ppt_x"/>
                                          </p:val>
                                        </p:tav>
                                      </p:tavLst>
                                    </p:anim>
                                    <p:anim calcmode="lin" valueType="num">
                                      <p:cBhvr additive="base">
                                        <p:cTn id="3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360截图18470128121956"/>
          <p:cNvPicPr>
            <a:picLocks noChangeAspect="1"/>
          </p:cNvPicPr>
          <p:nvPr/>
        </p:nvPicPr>
        <p:blipFill>
          <a:blip r:embed="rId1"/>
          <a:stretch>
            <a:fillRect/>
          </a:stretch>
        </p:blipFill>
        <p:spPr>
          <a:xfrm>
            <a:off x="386080" y="325120"/>
            <a:ext cx="2419985" cy="586740"/>
          </a:xfrm>
          <a:prstGeom prst="rect">
            <a:avLst/>
          </a:prstGeom>
        </p:spPr>
      </p:pic>
      <p:sp>
        <p:nvSpPr>
          <p:cNvPr id="3" name="文本框 2"/>
          <p:cNvSpPr txBox="1"/>
          <p:nvPr/>
        </p:nvSpPr>
        <p:spPr>
          <a:xfrm>
            <a:off x="4223385" y="483870"/>
            <a:ext cx="3449320" cy="583565"/>
          </a:xfrm>
          <a:prstGeom prst="rect">
            <a:avLst/>
          </a:prstGeom>
          <a:noFill/>
        </p:spPr>
        <p:txBody>
          <a:bodyPr wrap="none" rtlCol="0" anchor="t">
            <a:spAutoFit/>
          </a:bodyPr>
          <a:lstStyle/>
          <a:p>
            <a:r>
              <a:rPr lang="zh-CN" altLang="en-US" sz="3200" b="1">
                <a:solidFill>
                  <a:sysClr val="windowText" lastClr="000000"/>
                </a:solidFill>
                <a:latin typeface="等线" panose="02010600030101010101" charset="-122"/>
                <a:ea typeface="Arial" panose="020B0604020202020204" pitchFamily="34" charset="0"/>
                <a:cs typeface="Arial" panose="020B0604020202020204" pitchFamily="34" charset="0"/>
                <a:sym typeface="等线" panose="02010600030101010101" charset="-122"/>
              </a:rPr>
              <a:t>分析适应的相对性</a:t>
            </a:r>
            <a:endParaRPr lang="zh-CN" altLang="en-US"/>
          </a:p>
        </p:txBody>
      </p:sp>
      <p:sp>
        <p:nvSpPr>
          <p:cNvPr id="4" name="文本框 3"/>
          <p:cNvSpPr txBox="1"/>
          <p:nvPr/>
        </p:nvSpPr>
        <p:spPr>
          <a:xfrm>
            <a:off x="673735" y="1067435"/>
            <a:ext cx="10656570" cy="1076325"/>
          </a:xfrm>
          <a:prstGeom prst="rect">
            <a:avLst/>
          </a:prstGeom>
          <a:noFill/>
        </p:spPr>
        <p:txBody>
          <a:bodyPr wrap="square" rtlCol="0" anchor="t">
            <a:spAutoFit/>
          </a:bodyPr>
          <a:lstStyle/>
          <a:p>
            <a:r>
              <a:rPr lang="en-US" altLang="zh-CN" sz="3200" b="1">
                <a:solidFill>
                  <a:sysClr val="windowText" lastClr="000000"/>
                </a:solidFill>
                <a:latin typeface="等线" panose="02010600030101010101" charset="-122"/>
                <a:ea typeface="Arial" panose="020B0604020202020204" pitchFamily="34" charset="0"/>
                <a:cs typeface="Arial" panose="020B0604020202020204" pitchFamily="34" charset="0"/>
                <a:sym typeface="+mn-ea"/>
              </a:rPr>
              <a:t>I.</a:t>
            </a:r>
            <a:r>
              <a:rPr lang="zh-CN" altLang="en-US" sz="3200" b="1">
                <a:solidFill>
                  <a:sysClr val="windowText" lastClr="000000"/>
                </a:solidFill>
                <a:latin typeface="等线" panose="02010600030101010101" charset="-122"/>
                <a:ea typeface="Arial" panose="020B0604020202020204" pitchFamily="34" charset="0"/>
                <a:cs typeface="Arial" panose="020B0604020202020204" pitchFamily="34" charset="0"/>
                <a:sym typeface="+mn-ea"/>
              </a:rPr>
              <a:t>上网查查枯叶蝶的天敌有哪些。枯</a:t>
            </a:r>
            <a:r>
              <a:rPr lang="zh-CN" altLang="en-US" sz="3200" b="1">
                <a:solidFill>
                  <a:sysClr val="windowText" lastClr="000000"/>
                </a:solidFill>
                <a:latin typeface="等线" panose="02010600030101010101" charset="-122"/>
                <a:ea typeface="Arial" panose="020B0604020202020204" pitchFamily="34" charset="0"/>
                <a:cs typeface="Arial" panose="020B0604020202020204" pitchFamily="34" charset="0"/>
                <a:sym typeface="等线" panose="02010600030101010101" charset="-122"/>
              </a:rPr>
              <a:t>叶蝶能完全免于天敌的捕食吗?</a:t>
            </a:r>
            <a:endParaRPr lang="zh-CN" altLang="en-US"/>
          </a:p>
        </p:txBody>
      </p:sp>
      <p:sp>
        <p:nvSpPr>
          <p:cNvPr id="5" name="文本框 4"/>
          <p:cNvSpPr txBox="1"/>
          <p:nvPr/>
        </p:nvSpPr>
        <p:spPr>
          <a:xfrm>
            <a:off x="674370" y="5043805"/>
            <a:ext cx="8587105" cy="1124585"/>
          </a:xfrm>
          <a:prstGeom prst="rect">
            <a:avLst/>
          </a:prstGeom>
          <a:noFill/>
        </p:spPr>
        <p:txBody>
          <a:bodyPr wrap="square" rtlCol="0">
            <a:spAutoFit/>
          </a:bodyPr>
          <a:lstStyle/>
          <a:p>
            <a:pPr>
              <a:lnSpc>
                <a:spcPct val="120000"/>
              </a:lnSpc>
            </a:pPr>
            <a:r>
              <a:rPr lang="en-US" altLang="zh-CN" sz="2800" b="1">
                <a:solidFill>
                  <a:srgbClr val="FF0000"/>
                </a:solidFill>
                <a:latin typeface="微软雅黑" panose="020B0503020204020204" pitchFamily="34" charset="-122"/>
                <a:ea typeface="微软雅黑" panose="020B0503020204020204" pitchFamily="34" charset="-122"/>
              </a:rPr>
              <a:t>       </a:t>
            </a:r>
            <a:r>
              <a:rPr lang="zh-CN" altLang="en-US" sz="2800" b="1">
                <a:solidFill>
                  <a:srgbClr val="FF0000"/>
                </a:solidFill>
                <a:latin typeface="微软雅黑" panose="020B0503020204020204" pitchFamily="34" charset="-122"/>
                <a:ea typeface="微软雅黑" panose="020B0503020204020204" pitchFamily="34" charset="-122"/>
              </a:rPr>
              <a:t>枯叶蝶的天敌有捕食性鸟类、布甲、土蜂、胡蜂、青蛙、蟾蜍等。不能完全免于天敌的捕食。</a:t>
            </a:r>
            <a:endParaRPr lang="zh-CN" altLang="en-US" sz="2800" b="1">
              <a:solidFill>
                <a:srgbClr val="FF0000"/>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964565" y="2143760"/>
            <a:ext cx="10365105" cy="2676525"/>
          </a:xfrm>
          <a:prstGeom prst="rect">
            <a:avLst/>
          </a:prstGeom>
          <a:noFill/>
        </p:spPr>
        <p:txBody>
          <a:bodyPr wrap="square" rtlCol="0" anchor="t">
            <a:spAutoFit/>
          </a:bodyPr>
          <a:lstStyle/>
          <a:p>
            <a:r>
              <a:rPr lang="en-US" altLang="zh-CN" sz="2800"/>
              <a:t>     </a:t>
            </a:r>
            <a:r>
              <a:rPr lang="zh-CN" altLang="en-US" sz="2800" b="1">
                <a:solidFill>
                  <a:sysClr val="windowText" lastClr="000000"/>
                </a:solidFill>
                <a:latin typeface="等线" panose="02010600030101010101" charset="-122"/>
                <a:ea typeface="Arial" panose="020B0604020202020204" pitchFamily="34" charset="0"/>
                <a:cs typeface="Arial" panose="020B0604020202020204" pitchFamily="34" charset="0"/>
                <a:sym typeface="+mn-ea"/>
              </a:rPr>
              <a:t>枯叶蝶</a:t>
            </a:r>
            <a:r>
              <a:rPr lang="zh-CN" altLang="en-US" sz="2800"/>
              <a:t>从卵到成虫四个阶段，无一不受到天敌的攻击。卵期常受到小蜂总科的昆虫寄生；幼虫期是最易受到捕食的时期，鸟类、步甲、土蜂、胡蜂、猎蝽等是蝴蝶幼虫的主要捕食性天敌，寄蝇、茧蜂、姬蜂也常寄生在它们体内，它们还常受到细菌、真菌和病毒的感染；蛹期的天敌有姬蜂、小蜂、马蜂等；成虫的天敌有鸟类、蜻蜓、盗蝇、蜘蛛、马蜂等。</a:t>
            </a:r>
            <a:endParaRPr lang="zh-CN" altLang="en-US" sz="2800"/>
          </a:p>
        </p:txBody>
      </p:sp>
      <p:pic>
        <p:nvPicPr>
          <p:cNvPr id="7" name="图片 6" descr="u=1058039528,3096851769&amp;fm=26&amp;gp=0"/>
          <p:cNvPicPr>
            <a:picLocks noChangeAspect="1"/>
          </p:cNvPicPr>
          <p:nvPr/>
        </p:nvPicPr>
        <p:blipFill>
          <a:blip r:embed="rId2"/>
          <a:stretch>
            <a:fillRect/>
          </a:stretch>
        </p:blipFill>
        <p:spPr>
          <a:xfrm>
            <a:off x="9055735" y="4354195"/>
            <a:ext cx="2273935" cy="21551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linds(horizontal)">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fill="hold"/>
                                        <p:tgtEl>
                                          <p:spTgt spid="5"/>
                                        </p:tgtEl>
                                        <p:attrNameLst>
                                          <p:attrName>ppt_x</p:attrName>
                                        </p:attrNameLst>
                                      </p:cBhvr>
                                      <p:tavLst>
                                        <p:tav tm="0">
                                          <p:val>
                                            <p:strVal val="#ppt_x"/>
                                          </p:val>
                                        </p:tav>
                                        <p:tav tm="100000">
                                          <p:val>
                                            <p:strVal val="#ppt_x"/>
                                          </p:val>
                                        </p:tav>
                                      </p:tavLst>
                                    </p:anim>
                                    <p:anim calcmode="lin" valueType="num">
                                      <p:cBhvr additive="base">
                                        <p:cTn id="19"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360截图18470128121956"/>
          <p:cNvPicPr>
            <a:picLocks noChangeAspect="1"/>
          </p:cNvPicPr>
          <p:nvPr/>
        </p:nvPicPr>
        <p:blipFill>
          <a:blip r:embed="rId1"/>
          <a:stretch>
            <a:fillRect/>
          </a:stretch>
        </p:blipFill>
        <p:spPr>
          <a:xfrm>
            <a:off x="386080" y="325120"/>
            <a:ext cx="2419985" cy="586740"/>
          </a:xfrm>
          <a:prstGeom prst="rect">
            <a:avLst/>
          </a:prstGeom>
        </p:spPr>
      </p:pic>
      <p:sp>
        <p:nvSpPr>
          <p:cNvPr id="4" name="文本框 3"/>
          <p:cNvSpPr txBox="1"/>
          <p:nvPr/>
        </p:nvSpPr>
        <p:spPr>
          <a:xfrm>
            <a:off x="791845" y="911860"/>
            <a:ext cx="10408920" cy="1076325"/>
          </a:xfrm>
          <a:prstGeom prst="rect">
            <a:avLst/>
          </a:prstGeom>
          <a:noFill/>
        </p:spPr>
        <p:txBody>
          <a:bodyPr wrap="square" rtlCol="0" anchor="t">
            <a:spAutoFit/>
          </a:bodyPr>
          <a:lstStyle/>
          <a:p>
            <a:r>
              <a:rPr lang="en-US" altLang="zh-CN" sz="3200" b="1">
                <a:solidFill>
                  <a:sysClr val="windowText" lastClr="000000"/>
                </a:solidFill>
                <a:latin typeface="等线" panose="02010600030101010101" charset="-122"/>
                <a:ea typeface="Arial" panose="020B0604020202020204" pitchFamily="34" charset="0"/>
                <a:cs typeface="Arial" panose="020B0604020202020204" pitchFamily="34" charset="0"/>
                <a:sym typeface="等线" panose="02010600030101010101" charset="-122"/>
              </a:rPr>
              <a:t>II.</a:t>
            </a:r>
            <a:r>
              <a:rPr lang="zh-CN" altLang="en-US" sz="3200" b="1">
                <a:solidFill>
                  <a:sysClr val="windowText" lastClr="000000"/>
                </a:solidFill>
                <a:latin typeface="等线" panose="02010600030101010101" charset="-122"/>
                <a:ea typeface="Arial" panose="020B0604020202020204" pitchFamily="34" charset="0"/>
                <a:cs typeface="Arial" panose="020B0604020202020204" pitchFamily="34" charset="0"/>
                <a:sym typeface="等线" panose="02010600030101010101" charset="-122"/>
              </a:rPr>
              <a:t>雷鸟在冬季来临前将羽毛换成白色的，这有利于在白雪皑皑的环境中保护自</a:t>
            </a:r>
            <a:r>
              <a:rPr lang="zh-CN" altLang="en-US" sz="3200" b="1">
                <a:solidFill>
                  <a:sysClr val="windowText" lastClr="000000"/>
                </a:solidFill>
                <a:latin typeface="等线" panose="02010600030101010101" charset="-122"/>
                <a:ea typeface="Arial" panose="020B0604020202020204" pitchFamily="34" charset="0"/>
                <a:cs typeface="Arial" panose="020B0604020202020204" pitchFamily="34" charset="0"/>
                <a:sym typeface="+mn-ea"/>
              </a:rPr>
              <a:t>己。这种适应现象有没有局限性?</a:t>
            </a:r>
            <a:endParaRPr lang="zh-CN" altLang="en-US"/>
          </a:p>
        </p:txBody>
      </p:sp>
      <p:pic>
        <p:nvPicPr>
          <p:cNvPr id="5" name="图片 4"/>
          <p:cNvPicPr>
            <a:picLocks noChangeAspect="1"/>
          </p:cNvPicPr>
          <p:nvPr/>
        </p:nvPicPr>
        <p:blipFill>
          <a:blip r:embed="rId2"/>
          <a:stretch>
            <a:fillRect/>
          </a:stretch>
        </p:blipFill>
        <p:spPr>
          <a:xfrm>
            <a:off x="3925570" y="1988185"/>
            <a:ext cx="3873500" cy="2867025"/>
          </a:xfrm>
          <a:prstGeom prst="rect">
            <a:avLst/>
          </a:prstGeom>
        </p:spPr>
      </p:pic>
      <p:pic>
        <p:nvPicPr>
          <p:cNvPr id="7" name="图片 6" descr="360截图168212108512794"/>
          <p:cNvPicPr>
            <a:picLocks noChangeAspect="1"/>
          </p:cNvPicPr>
          <p:nvPr/>
        </p:nvPicPr>
        <p:blipFill>
          <a:blip r:embed="rId3"/>
          <a:stretch>
            <a:fillRect/>
          </a:stretch>
        </p:blipFill>
        <p:spPr>
          <a:xfrm>
            <a:off x="8124825" y="1988185"/>
            <a:ext cx="4067175" cy="2945130"/>
          </a:xfrm>
          <a:prstGeom prst="rect">
            <a:avLst/>
          </a:prstGeom>
        </p:spPr>
      </p:pic>
      <p:sp>
        <p:nvSpPr>
          <p:cNvPr id="8" name="文本框 7"/>
          <p:cNvSpPr txBox="1"/>
          <p:nvPr/>
        </p:nvSpPr>
        <p:spPr>
          <a:xfrm>
            <a:off x="7233920" y="5045075"/>
            <a:ext cx="4958080" cy="1383665"/>
          </a:xfrm>
          <a:prstGeom prst="rect">
            <a:avLst/>
          </a:prstGeom>
          <a:noFill/>
        </p:spPr>
        <p:txBody>
          <a:bodyPr wrap="square" rtlCol="0">
            <a:spAutoFit/>
          </a:bodyPr>
          <a:lstStyle/>
          <a:p>
            <a:r>
              <a:rPr lang="en-US" altLang="zh-CN" sz="2800" b="1">
                <a:solidFill>
                  <a:srgbClr val="FF0000"/>
                </a:solidFill>
                <a:latin typeface="微软雅黑" panose="020B0503020204020204" pitchFamily="34" charset="-122"/>
                <a:ea typeface="微软雅黑" panose="020B0503020204020204" pitchFamily="34" charset="-122"/>
              </a:rPr>
              <a:t>     </a:t>
            </a:r>
            <a:r>
              <a:rPr lang="zh-CN" altLang="en-US" sz="2800" b="1">
                <a:solidFill>
                  <a:srgbClr val="FF0000"/>
                </a:solidFill>
                <a:latin typeface="微软雅黑" panose="020B0503020204020204" pitchFamily="34" charset="-122"/>
                <a:ea typeface="微软雅黑" panose="020B0503020204020204" pitchFamily="34" charset="-122"/>
              </a:rPr>
              <a:t>有局限性。例如，如果降雪延迟，已经换成一身白色羽毛的雷鸟反而容易被天敌发现</a:t>
            </a:r>
            <a:r>
              <a:rPr lang="zh-CN" altLang="en-US" sz="2800" b="1">
                <a:latin typeface="微软雅黑" panose="020B0503020204020204" pitchFamily="34" charset="-122"/>
                <a:ea typeface="微软雅黑" panose="020B0503020204020204" pitchFamily="34" charset="-122"/>
              </a:rPr>
              <a:t>。</a:t>
            </a:r>
            <a:endParaRPr lang="zh-CN" altLang="en-US" sz="2800" b="1">
              <a:latin typeface="微软雅黑" panose="020B0503020204020204" pitchFamily="34" charset="-122"/>
              <a:ea typeface="微软雅黑" panose="020B0503020204020204" pitchFamily="34" charset="-122"/>
            </a:endParaRPr>
          </a:p>
        </p:txBody>
      </p:sp>
      <p:sp>
        <p:nvSpPr>
          <p:cNvPr id="6" name="文本框 5"/>
          <p:cNvSpPr txBox="1"/>
          <p:nvPr/>
        </p:nvSpPr>
        <p:spPr>
          <a:xfrm>
            <a:off x="791845" y="4827270"/>
            <a:ext cx="2226310" cy="706755"/>
          </a:xfrm>
          <a:prstGeom prst="rect">
            <a:avLst/>
          </a:prstGeom>
          <a:noFill/>
        </p:spPr>
        <p:txBody>
          <a:bodyPr wrap="none" rtlCol="0" anchor="t">
            <a:spAutoFit/>
          </a:bodyPr>
          <a:p>
            <a:pPr eaLnBrk="1" hangingPunct="1">
              <a:lnSpc>
                <a:spcPct val="125000"/>
              </a:lnSpc>
              <a:spcBef>
                <a:spcPct val="0"/>
              </a:spcBef>
              <a:spcAft>
                <a:spcPct val="0"/>
              </a:spcAft>
            </a:pPr>
            <a:r>
              <a:rPr lang="en-US" altLang="zh-CN" sz="3200" b="1">
                <a:latin typeface="宋体" panose="02010600030101010101" pitchFamily="2" charset="-122"/>
                <a:ea typeface="宋体" panose="02010600030101010101" pitchFamily="2" charset="-122"/>
                <a:cs typeface="黑体" panose="02010609060101010101" pitchFamily="49" charset="-122"/>
                <a:sym typeface="+mn-ea"/>
              </a:rPr>
              <a:t>2.</a:t>
            </a:r>
            <a:r>
              <a:rPr lang="zh-CN" altLang="en-US" sz="3200" b="1">
                <a:latin typeface="黑体" panose="02010609060101010101" pitchFamily="49" charset="-122"/>
                <a:ea typeface="黑体" panose="02010609060101010101" pitchFamily="49" charset="-122"/>
                <a:cs typeface="黑体" panose="02010609060101010101" pitchFamily="49" charset="-122"/>
                <a:sym typeface="+mn-ea"/>
              </a:rPr>
              <a:t>相对</a:t>
            </a:r>
            <a:r>
              <a:rPr lang="zh-CN" altLang="en-US" sz="3200" b="1" smtClean="0">
                <a:latin typeface="黑体" panose="02010609060101010101" pitchFamily="49" charset="-122"/>
                <a:ea typeface="黑体" panose="02010609060101010101" pitchFamily="49" charset="-122"/>
                <a:cs typeface="黑体" panose="02010609060101010101" pitchFamily="49" charset="-122"/>
                <a:sym typeface="+mn-ea"/>
              </a:rPr>
              <a:t>性：</a:t>
            </a:r>
            <a:endParaRPr lang="zh-CN" altLang="en-US" sz="3200" b="1"/>
          </a:p>
        </p:txBody>
      </p:sp>
      <p:pic>
        <p:nvPicPr>
          <p:cNvPr id="9" name="Picture 2"/>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86080" y="2031365"/>
            <a:ext cx="3407410" cy="2795905"/>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10" name="文本框 9"/>
          <p:cNvSpPr txBox="1"/>
          <p:nvPr/>
        </p:nvSpPr>
        <p:spPr>
          <a:xfrm>
            <a:off x="552450" y="5605780"/>
            <a:ext cx="6784340" cy="953135"/>
          </a:xfrm>
          <a:prstGeom prst="rect">
            <a:avLst/>
          </a:prstGeom>
          <a:noFill/>
        </p:spPr>
        <p:txBody>
          <a:bodyPr wrap="square" rtlCol="0" anchor="t">
            <a:spAutoFit/>
          </a:bodyPr>
          <a:p>
            <a:r>
              <a:rPr lang="zh-CN" altLang="en-US" sz="2800" b="1"/>
              <a:t>生物对环境的适应都不是绝对的、完全的适应,只是一定程度上的适应。</a:t>
            </a:r>
            <a:endParaRPr lang="en-US" altLang="zh-CN" sz="2800" b="1"/>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ox(in)">
                                      <p:cBhvr>
                                        <p:cTn id="7" dur="2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ppt_x"/>
                                          </p:val>
                                        </p:tav>
                                        <p:tav tm="100000">
                                          <p:val>
                                            <p:strVal val="#ppt_x"/>
                                          </p:val>
                                        </p:tav>
                                      </p:tavLst>
                                    </p:anim>
                                    <p:anim calcmode="lin" valueType="num">
                                      <p:cBhvr additive="base">
                                        <p:cTn id="13"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blinds(horizontal)">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6" grpId="0"/>
      <p:bldP spid="10" grpId="0"/>
    </p:bldLst>
  </p:timing>
</p:sld>
</file>

<file path=ppt/tags/tag1.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1**"/>
  <p:tag name="KSO_WM_UNIT_LAYERLEVEL" val="1"/>
</p:tagLst>
</file>

<file path=ppt/tags/tag10.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2**"/>
  <p:tag name="KSO_WM_UNIT_LAYERLEVEL" val="1"/>
</p:tagLst>
</file>

<file path=ppt/tags/tag11.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3**"/>
  <p:tag name="KSO_WM_UNIT_LAYERLEVEL" val="1"/>
</p:tagLst>
</file>

<file path=ppt/tags/tag12.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3**"/>
  <p:tag name="KSO_WM_UNIT_LAYERLEVEL" val="1"/>
</p:tagLst>
</file>

<file path=ppt/tags/tag13.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3**"/>
  <p:tag name="KSO_WM_UNIT_LAYERLEVEL" val="1"/>
</p:tagLst>
</file>

<file path=ppt/tags/tag14.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3**"/>
  <p:tag name="KSO_WM_UNIT_LAYERLEVEL" val="1"/>
</p:tagLst>
</file>

<file path=ppt/tags/tag15.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3**"/>
  <p:tag name="KSO_WM_UNIT_LAYERLEVEL" val="1"/>
</p:tagLst>
</file>

<file path=ppt/tags/tag16.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4**"/>
  <p:tag name="KSO_WM_UNIT_LAYERLEVEL" val="1"/>
</p:tagLst>
</file>

<file path=ppt/tags/tag17.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4**"/>
  <p:tag name="KSO_WM_UNIT_LAYERLEVEL" val="1"/>
</p:tagLst>
</file>

<file path=ppt/tags/tag18.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4**"/>
  <p:tag name="KSO_WM_UNIT_LAYERLEVEL" val="1"/>
</p:tagLst>
</file>

<file path=ppt/tags/tag19.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4**"/>
  <p:tag name="KSO_WM_UNIT_LAYERLEVEL" val="1"/>
</p:tagLst>
</file>

<file path=ppt/tags/tag2.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1**"/>
  <p:tag name="KSO_WM_UNIT_LAYERLEVEL" val="1"/>
</p:tagLst>
</file>

<file path=ppt/tags/tag20.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4**"/>
  <p:tag name="KSO_WM_UNIT_LAYERLEVEL" val="1"/>
</p:tagLst>
</file>

<file path=ppt/tags/tag21.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4**"/>
  <p:tag name="KSO_WM_UNIT_LAYERLEVEL" val="1"/>
</p:tagLst>
</file>

<file path=ppt/tags/tag22.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5**"/>
  <p:tag name="KSO_WM_UNIT_LAYERLEVEL" val="1"/>
</p:tagLst>
</file>

<file path=ppt/tags/tag23.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5**"/>
  <p:tag name="KSO_WM_UNIT_LAYERLEVEL" val="1"/>
</p:tagLst>
</file>

<file path=ppt/tags/tag24.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5**"/>
  <p:tag name="KSO_WM_UNIT_LAYERLEVEL" val="1"/>
</p:tagLst>
</file>

<file path=ppt/tags/tag25.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5**"/>
  <p:tag name="KSO_WM_UNIT_LAYERLEVEL" val="1"/>
</p:tagLst>
</file>

<file path=ppt/tags/tag26.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5**"/>
  <p:tag name="KSO_WM_UNIT_LAYERLEVEL" val="1"/>
</p:tagLst>
</file>

<file path=ppt/tags/tag27.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5**"/>
  <p:tag name="KSO_WM_UNIT_LAYERLEVEL" val="1"/>
</p:tagLst>
</file>

<file path=ppt/tags/tag28.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5**"/>
  <p:tag name="KSO_WM_UNIT_LAYERLEVEL" val="1"/>
</p:tagLst>
</file>

<file path=ppt/tags/tag29.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5**"/>
  <p:tag name="KSO_WM_UNIT_LAYERLEVEL" val="1"/>
</p:tagLst>
</file>

<file path=ppt/tags/tag3.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1**"/>
  <p:tag name="KSO_WM_UNIT_LAYERLEVEL" val="1"/>
</p:tagLst>
</file>

<file path=ppt/tags/tag30.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6**"/>
  <p:tag name="KSO_WM_UNIT_LAYERLEVEL" val="1"/>
</p:tagLst>
</file>

<file path=ppt/tags/tag31.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6**"/>
  <p:tag name="KSO_WM_UNIT_LAYERLEVEL" val="1"/>
</p:tagLst>
</file>

<file path=ppt/tags/tag32.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6**"/>
  <p:tag name="KSO_WM_UNIT_LAYERLEVEL" val="1"/>
</p:tagLst>
</file>

<file path=ppt/tags/tag33.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6**"/>
  <p:tag name="KSO_WM_UNIT_LAYERLEVEL" val="1"/>
</p:tagLst>
</file>

<file path=ppt/tags/tag34.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7**"/>
  <p:tag name="KSO_WM_UNIT_LAYERLEVEL" val="1"/>
</p:tagLst>
</file>

<file path=ppt/tags/tag35.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7**"/>
  <p:tag name="KSO_WM_UNIT_LAYERLEVEL" val="1"/>
</p:tagLst>
</file>

<file path=ppt/tags/tag36.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7**"/>
  <p:tag name="KSO_WM_UNIT_LAYERLEVEL" val="1"/>
</p:tagLst>
</file>

<file path=ppt/tags/tag37.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8**"/>
  <p:tag name="KSO_WM_UNIT_LAYERLEVEL" val="1"/>
</p:tagLst>
</file>

<file path=ppt/tags/tag38.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8**"/>
  <p:tag name="KSO_WM_UNIT_LAYERLEVEL" val="1"/>
</p:tagLst>
</file>

<file path=ppt/tags/tag39.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8**"/>
  <p:tag name="KSO_WM_UNIT_LAYERLEVEL" val="1"/>
</p:tagLst>
</file>

<file path=ppt/tags/tag4.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1**"/>
  <p:tag name="KSO_WM_UNIT_LAYERLEVEL" val="1"/>
</p:tagLst>
</file>

<file path=ppt/tags/tag40.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8**"/>
  <p:tag name="KSO_WM_UNIT_LAYERLEVEL" val="1"/>
</p:tagLst>
</file>

<file path=ppt/tags/tag41.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8**"/>
  <p:tag name="KSO_WM_UNIT_LAYERLEVEL" val="1"/>
</p:tagLst>
</file>

<file path=ppt/tags/tag42.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8**"/>
  <p:tag name="KSO_WM_UNIT_LAYERLEVEL" val="1"/>
</p:tagLst>
</file>

<file path=ppt/tags/tag43.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9**"/>
  <p:tag name="KSO_WM_UNIT_LAYERLEVEL" val="1"/>
</p:tagLst>
</file>

<file path=ppt/tags/tag44.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9**"/>
  <p:tag name="KSO_WM_UNIT_LAYERLEVEL" val="1"/>
</p:tagLst>
</file>

<file path=ppt/tags/tag45.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9**"/>
  <p:tag name="KSO_WM_UNIT_LAYERLEVEL" val="1"/>
</p:tagLst>
</file>

<file path=ppt/tags/tag46.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9**"/>
  <p:tag name="KSO_WM_UNIT_LAYERLEVEL" val="1"/>
</p:tagLst>
</file>

<file path=ppt/tags/tag47.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9**"/>
  <p:tag name="KSO_WM_UNIT_LAYERLEVEL" val="1"/>
</p:tagLst>
</file>

<file path=ppt/tags/tag48.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10**"/>
  <p:tag name="KSO_WM_UNIT_LAYERLEVEL" val="1"/>
</p:tagLst>
</file>

<file path=ppt/tags/tag49.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10**"/>
  <p:tag name="KSO_WM_UNIT_LAYERLEVEL" val="1"/>
</p:tagLst>
</file>

<file path=ppt/tags/tag5.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1**"/>
  <p:tag name="KSO_WM_UNIT_LAYERLEVEL" val="1"/>
</p:tagLst>
</file>

<file path=ppt/tags/tag50.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10**"/>
  <p:tag name="KSO_WM_UNIT_LAYERLEVEL" val="1"/>
</p:tagLst>
</file>

<file path=ppt/tags/tag51.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10**"/>
  <p:tag name="KSO_WM_UNIT_LAYERLEVEL" val="1"/>
</p:tagLst>
</file>

<file path=ppt/tags/tag52.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11**"/>
  <p:tag name="KSO_WM_UNIT_LAYERLEVEL" val="1"/>
</p:tagLst>
</file>

<file path=ppt/tags/tag53.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11**"/>
  <p:tag name="KSO_WM_UNIT_LAYERLEVEL" val="1"/>
</p:tagLst>
</file>

<file path=ppt/tags/tag54.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11**"/>
  <p:tag name="KSO_WM_UNIT_LAYERLEVEL" val="1"/>
</p:tagLst>
</file>

<file path=ppt/tags/tag55.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11**"/>
  <p:tag name="KSO_WM_UNIT_LAYERLEVEL" val="1"/>
</p:tagLst>
</file>

<file path=ppt/tags/tag56.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11**"/>
  <p:tag name="KSO_WM_UNIT_LAYERLEVEL" val="1"/>
</p:tagLst>
</file>

<file path=ppt/tags/tag57.xml><?xml version="1.0" encoding="utf-8"?>
<p:tagLst xmlns:p="http://schemas.openxmlformats.org/presentationml/2006/main">
  <p:tag name="KSO_WM_BEAUTIFY_FLAG" val="#wm#"/>
  <p:tag name="KSO_WM_TAG_VERSION" val="1.0"/>
  <p:tag name="KSO_WM_TEMPLATE_CATEGORY" val="custom"/>
  <p:tag name="KSO_WM_TEMPLATE_INDEX" val="20205176"/>
  <p:tag name="KSO_WM_UNIT_COMPATIBLE" val="0"/>
  <p:tag name="KSO_WM_UNIT_DIAGRAM_ISNUMVISUAL" val="0"/>
  <p:tag name="KSO_WM_UNIT_DIAGRAM_ISREFERUNIT" val="0"/>
  <p:tag name="KSO_WM_UNIT_HIGHLIGHT" val="0"/>
  <p:tag name="KSO_WM_UNIT_ID" val="_0**"/>
  <p:tag name="KSO_WM_UNIT_LAYERLEVEL" val="1"/>
</p:tagLst>
</file>

<file path=ppt/tags/tag58.xml><?xml version="1.0" encoding="utf-8"?>
<p:tagLst xmlns:p="http://schemas.openxmlformats.org/presentationml/2006/main">
  <p:tag name="KSO_WM_BEAUTIFY_FLAG" val="#wm#"/>
  <p:tag name="KSO_WM_TAG_VERSION" val="1.0"/>
  <p:tag name="KSO_WM_TEMPLATE_CATEGORY" val="custom"/>
  <p:tag name="KSO_WM_TEMPLATE_INDEX" val="20205176"/>
  <p:tag name="KSO_WM_UNIT_COMPATIBLE" val="0"/>
  <p:tag name="KSO_WM_UNIT_DIAGRAM_ISNUMVISUAL" val="0"/>
  <p:tag name="KSO_WM_UNIT_DIAGRAM_ISREFERUNIT" val="0"/>
  <p:tag name="KSO_WM_UNIT_HIGHLIGHT" val="0"/>
  <p:tag name="KSO_WM_UNIT_ID" val="_0**"/>
  <p:tag name="KSO_WM_UNIT_LAYERLEVEL" val="1"/>
</p:tagLst>
</file>

<file path=ppt/tags/tag59.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0**"/>
  <p:tag name="KSO_WM_UNIT_LAYERLEVEL" val="1"/>
</p:tagLst>
</file>

<file path=ppt/tags/tag6.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2**"/>
  <p:tag name="KSO_WM_UNIT_LAYERLEVEL" val="1"/>
</p:tagLst>
</file>

<file path=ppt/tags/tag60.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0**"/>
  <p:tag name="KSO_WM_UNIT_LAYERLEVEL" val="1"/>
</p:tagLst>
</file>

<file path=ppt/tags/tag61.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0**"/>
  <p:tag name="KSO_WM_UNIT_LAYERLEVEL" val="1"/>
</p:tagLst>
</file>

<file path=ppt/tags/tag62.xml><?xml version="1.0" encoding="utf-8"?>
<p:tagLst xmlns:p="http://schemas.openxmlformats.org/presentationml/2006/main">
  <p:tag name="KSO_WM_BEAUTIFY_FLAG" val="#wm#"/>
  <p:tag name="KSO_WM_SLIDE_ID" val="custom20205176_1"/>
  <p:tag name="KSO_WM_SLIDE_INDEX" val="1"/>
  <p:tag name="KSO_WM_SLIDE_ITEM_CNT" val="0"/>
  <p:tag name="KSO_WM_SLIDE_LAYOUT" val="a_b"/>
  <p:tag name="KSO_WM_SLIDE_LAYOUT_CNT" val="1_1"/>
  <p:tag name="KSO_WM_SLIDE_SUBTYPE" val="defaultBlank"/>
  <p:tag name="KSO_WM_SLIDE_TYPE" val="title"/>
  <p:tag name="KSO_WM_TAG_VERSION" val="1.0"/>
  <p:tag name="KSO_WM_TEMPLATE_CATEGORY" val="custom"/>
  <p:tag name="KSO_WM_TEMPLATE_COLOR_TYPE" val="1"/>
  <p:tag name="KSO_WM_TEMPLATE_INDEX" val="20205176"/>
  <p:tag name="KSO_WM_TEMPLATE_MASTER_TYPE" val="0"/>
  <p:tag name="KSO_WM_TEMPLATE_SUBCATEGORY" val="19"/>
  <p:tag name="KSO_WM_TEMPLATE_THUMBS_INDEX" val="1、4、7、12、13、14、15、16、17、18、20、24、25、28、33、36、40、43、44"/>
  <p:tag name="KSO_WM_UNIT_SHOW_EDIT_AREA_INDICATION" val="1"/>
</p:tagLst>
</file>

<file path=ppt/tags/tag63.xml><?xml version="1.0" encoding="utf-8"?>
<p:tagLst xmlns:p="http://schemas.openxmlformats.org/presentationml/2006/main">
  <p:tag name="KSO_WM_BEAUTIFY_FLAG" val="#wm#"/>
  <p:tag name="KSO_WM_TEMPLATE_CATEGORY" val="custom"/>
  <p:tag name="KSO_WM_TEMPLATE_INDEX" val="20205176"/>
</p:tagLst>
</file>

<file path=ppt/tags/tag64.xml><?xml version="1.0" encoding="utf-8"?>
<p:tagLst xmlns:p="http://schemas.openxmlformats.org/presentationml/2006/main">
  <p:tag name="KSO_WM_BEAUTIFY_FLAG" val="#wm#"/>
  <p:tag name="KSO_WM_TEMPLATE_CATEGORY" val="custom"/>
  <p:tag name="KSO_WM_TEMPLATE_INDEX" val="20205176"/>
</p:tagLst>
</file>

<file path=ppt/tags/tag65.xml><?xml version="1.0" encoding="utf-8"?>
<p:tagLst xmlns:p="http://schemas.openxmlformats.org/presentationml/2006/main">
  <p:tag name="KSO_WM_UNIT_PLACING_PICTURE_USER_VIEWPORT" val="{&quot;height&quot;:3903,&quot;width&quot;:5610}"/>
</p:tagLst>
</file>

<file path=ppt/tags/tag66.xml><?xml version="1.0" encoding="utf-8"?>
<p:tagLst xmlns:p="http://schemas.openxmlformats.org/presentationml/2006/main">
  <p:tag name="KSO_WM_UNIT_PLACING_PICTURE_USER_VIEWPORT" val="{&quot;height&quot;:9000,&quot;width&quot;:12000}"/>
</p:tagLst>
</file>

<file path=ppt/tags/tag67.xml><?xml version="1.0" encoding="utf-8"?>
<p:tagLst xmlns:p="http://schemas.openxmlformats.org/presentationml/2006/main">
  <p:tag name="AS_OS" val="Unix 3.10 unknown"/>
  <p:tag name="AS_RELEASE_DATE" val="2020.11.30"/>
  <p:tag name="AS_TITLE" val="Aspose.Slides for Java"/>
  <p:tag name="AS_VERSION" val="20.11"/>
</p:tagLst>
</file>

<file path=ppt/tags/tag7.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2**"/>
  <p:tag name="KSO_WM_UNIT_LAYERLEVEL" val="1"/>
</p:tagLst>
</file>

<file path=ppt/tags/tag8.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2**"/>
  <p:tag name="KSO_WM_UNIT_LAYERLEVEL" val="1"/>
</p:tagLst>
</file>

<file path=ppt/tags/tag9.xml><?xml version="1.0" encoding="utf-8"?>
<p:tagLst xmlns:p="http://schemas.openxmlformats.org/presentationml/2006/main">
  <p:tag name="KSO_WM_BEAUTIFY_FLAG" val="#wm#"/>
  <p:tag name="KSO_WM_TAG_VERSION" val="1.0"/>
  <p:tag name="KSO_WM_UNIT_COMPATIBLE" val="0"/>
  <p:tag name="KSO_WM_UNIT_DIAGRAM_ISNUMVISUAL" val="0"/>
  <p:tag name="KSO_WM_UNIT_DIAGRAM_ISREFERUNIT" val="0"/>
  <p:tag name="KSO_WM_UNIT_HIGHLIGHT" val="0"/>
  <p:tag name="KSO_WM_UNIT_ID" val="_2**"/>
  <p:tag name="KSO_WM_UNIT_LAYERLEVEL" val="1"/>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Arial"/>
      </a:majorFont>
      <a:minorFont>
        <a:latin typeface="Arial"/>
        <a:ea typeface="微软雅黑"/>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3823</Words>
  <Application>WPS 演示</Application>
  <PresentationFormat/>
  <Paragraphs>260</Paragraphs>
  <Slides>31</Slides>
  <Notes>3</Notes>
  <HiddenSlides>0</HiddenSlides>
  <MMClips>0</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31</vt:i4>
      </vt:variant>
    </vt:vector>
  </HeadingPairs>
  <TitlesOfParts>
    <vt:vector size="54" baseType="lpstr">
      <vt:lpstr>Arial</vt:lpstr>
      <vt:lpstr>宋体</vt:lpstr>
      <vt:lpstr>Wingdings</vt:lpstr>
      <vt:lpstr>微软雅黑</vt:lpstr>
      <vt:lpstr>Wingdings</vt:lpstr>
      <vt:lpstr>Times New Roman</vt:lpstr>
      <vt:lpstr>Helvetica</vt:lpstr>
      <vt:lpstr>方正舒体</vt:lpstr>
      <vt:lpstr>黑体</vt:lpstr>
      <vt:lpstr>方正姚体</vt:lpstr>
      <vt:lpstr>Arial</vt:lpstr>
      <vt:lpstr>等线</vt:lpstr>
      <vt:lpstr>Arial Unicode MS</vt:lpstr>
      <vt:lpstr>Calibri</vt:lpstr>
      <vt:lpstr>楷体_GB2312</vt:lpstr>
      <vt:lpstr>新宋体</vt:lpstr>
      <vt:lpstr>Calibri</vt:lpstr>
      <vt:lpstr>Verdana</vt:lpstr>
      <vt:lpstr>楷体</vt:lpstr>
      <vt:lpstr>隶书</vt:lpstr>
      <vt:lpstr>华文新魏</vt:lpstr>
      <vt:lpstr>幼圆</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拉马克对食蚁兽进化过程的解释：</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【补充】</vt:lpstr>
      <vt:lpstr>PowerPoint 演示文稿</vt:lpstr>
      <vt:lpstr>PowerPoint 演示文稿</vt:lpstr>
      <vt:lpstr>PowerPoint 演示文稿</vt:lpstr>
      <vt:lpstr>PowerPoint 演示文稿</vt:lpstr>
      <vt:lpstr>PowerPoint 演示文稿</vt:lpstr>
    </vt:vector>
  </TitlesOfParts>
  <Company>学科网</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rbm.xkw.com</dc:creator>
  <cp:lastModifiedBy>maybe_pretty </cp:lastModifiedBy>
  <cp:revision>15</cp:revision>
  <cp:lastPrinted>2021-04-22T22:22:00Z</cp:lastPrinted>
  <dcterms:created xsi:type="dcterms:W3CDTF">2021-04-22T22:22:00Z</dcterms:created>
  <dcterms:modified xsi:type="dcterms:W3CDTF">2021-06-29T08:14:58Z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lbum">
    <vt:lpwstr>rbm.xkw.com</vt:lpwstr>
  </property>
  <property fmtid="{D5CDD505-2E9C-101B-9397-08002B2CF9AE}" pid="3" name="author">
    <vt:lpwstr>rbm.xkw.com</vt:lpwstr>
  </property>
  <property fmtid="{D5CDD505-2E9C-101B-9397-08002B2CF9AE}" pid="4" name="company">
    <vt:lpwstr>学科网</vt:lpwstr>
  </property>
  <property fmtid="{D5CDD505-2E9C-101B-9397-08002B2CF9AE}" pid="5" name="copyright">
    <vt:lpwstr>学科网版权所有</vt:lpwstr>
  </property>
  <property fmtid="{D5CDD505-2E9C-101B-9397-08002B2CF9AE}" pid="6" name="KSOProductBuildVer">
    <vt:lpwstr>2052-11.1.0.10314</vt:lpwstr>
  </property>
  <property fmtid="{D5CDD505-2E9C-101B-9397-08002B2CF9AE}" pid="7" name="KSOSaveFontToCloudKey">
    <vt:lpwstr>314030973_btnclosed</vt:lpwstr>
  </property>
  <property fmtid="{D5CDD505-2E9C-101B-9397-08002B2CF9AE}" pid="8" name="ICV">
    <vt:lpwstr>AD0451BA826C41F985FCD33F55F0DECB</vt:lpwstr>
  </property>
</Properties>
</file>

<file path=docProps/thumbnail.jpeg>
</file>